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4" r:id="rId1"/>
  </p:sldMasterIdLst>
  <p:notesMasterIdLst>
    <p:notesMasterId r:id="rId46"/>
  </p:notesMasterIdLst>
  <p:handoutMasterIdLst>
    <p:handoutMasterId r:id="rId47"/>
  </p:handoutMasterIdLst>
  <p:sldIdLst>
    <p:sldId id="256" r:id="rId2"/>
    <p:sldId id="321" r:id="rId3"/>
    <p:sldId id="257" r:id="rId4"/>
    <p:sldId id="595" r:id="rId5"/>
    <p:sldId id="603" r:id="rId6"/>
    <p:sldId id="604" r:id="rId7"/>
    <p:sldId id="596" r:id="rId8"/>
    <p:sldId id="586" r:id="rId9"/>
    <p:sldId id="587" r:id="rId10"/>
    <p:sldId id="591" r:id="rId11"/>
    <p:sldId id="588" r:id="rId12"/>
    <p:sldId id="606" r:id="rId13"/>
    <p:sldId id="608" r:id="rId14"/>
    <p:sldId id="618" r:id="rId15"/>
    <p:sldId id="609" r:id="rId16"/>
    <p:sldId id="576" r:id="rId17"/>
    <p:sldId id="611" r:id="rId18"/>
    <p:sldId id="612" r:id="rId19"/>
    <p:sldId id="592" r:id="rId20"/>
    <p:sldId id="580" r:id="rId21"/>
    <p:sldId id="597" r:id="rId22"/>
    <p:sldId id="598" r:id="rId23"/>
    <p:sldId id="599" r:id="rId24"/>
    <p:sldId id="600" r:id="rId25"/>
    <p:sldId id="602" r:id="rId26"/>
    <p:sldId id="615" r:id="rId27"/>
    <p:sldId id="570" r:id="rId28"/>
    <p:sldId id="571" r:id="rId29"/>
    <p:sldId id="572" r:id="rId30"/>
    <p:sldId id="573" r:id="rId31"/>
    <p:sldId id="574" r:id="rId32"/>
    <p:sldId id="575" r:id="rId33"/>
    <p:sldId id="616" r:id="rId34"/>
    <p:sldId id="617" r:id="rId35"/>
    <p:sldId id="544" r:id="rId36"/>
    <p:sldId id="545" r:id="rId37"/>
    <p:sldId id="547" r:id="rId38"/>
    <p:sldId id="559" r:id="rId39"/>
    <p:sldId id="549" r:id="rId40"/>
    <p:sldId id="538" r:id="rId41"/>
    <p:sldId id="539" r:id="rId42"/>
    <p:sldId id="528" r:id="rId43"/>
    <p:sldId id="561" r:id="rId44"/>
    <p:sldId id="360" r:id="rId45"/>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346" autoAdjust="0"/>
    <p:restoredTop sz="94660"/>
  </p:normalViewPr>
  <p:slideViewPr>
    <p:cSldViewPr>
      <p:cViewPr varScale="1">
        <p:scale>
          <a:sx n="80" d="100"/>
          <a:sy n="80" d="100"/>
        </p:scale>
        <p:origin x="-1642"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707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939466" y="1"/>
            <a:ext cx="3013763" cy="467071"/>
          </a:xfrm>
          <a:prstGeom prst="rect">
            <a:avLst/>
          </a:prstGeom>
        </p:spPr>
        <p:txBody>
          <a:bodyPr vert="horz" lIns="91440" tIns="45720" rIns="91440" bIns="45720" rtlCol="0"/>
          <a:lstStyle>
            <a:lvl1pPr algn="r">
              <a:defRPr sz="1200"/>
            </a:lvl1pPr>
          </a:lstStyle>
          <a:p>
            <a:r>
              <a:rPr lang="en-US"/>
              <a:t>6/4/2016</a:t>
            </a:r>
            <a:endParaRPr lang="en-IN"/>
          </a:p>
        </p:txBody>
      </p:sp>
      <p:sp>
        <p:nvSpPr>
          <p:cNvPr id="4" name="Footer Placeholder 3"/>
          <p:cNvSpPr>
            <a:spLocks noGrp="1"/>
          </p:cNvSpPr>
          <p:nvPr>
            <p:ph type="ftr" sz="quarter" idx="2"/>
          </p:nvPr>
        </p:nvSpPr>
        <p:spPr>
          <a:xfrm>
            <a:off x="0" y="8842029"/>
            <a:ext cx="3013763" cy="46707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939466" y="8842029"/>
            <a:ext cx="3013763" cy="467071"/>
          </a:xfrm>
          <a:prstGeom prst="rect">
            <a:avLst/>
          </a:prstGeom>
        </p:spPr>
        <p:txBody>
          <a:bodyPr vert="horz" lIns="91440" tIns="45720" rIns="91440" bIns="45720" rtlCol="0" anchor="b"/>
          <a:lstStyle>
            <a:lvl1pPr algn="r">
              <a:defRPr sz="1200"/>
            </a:lvl1pPr>
          </a:lstStyle>
          <a:p>
            <a:fld id="{55A1C161-596F-4E2A-8770-F9023D3FA368}" type="slidenum">
              <a:rPr lang="en-IN" smtClean="0"/>
              <a:pPr/>
              <a:t>‹#›</a:t>
            </a:fld>
            <a:endParaRPr lang="en-IN"/>
          </a:p>
        </p:txBody>
      </p:sp>
    </p:spTree>
    <p:extLst>
      <p:ext uri="{BB962C8B-B14F-4D97-AF65-F5344CB8AC3E}">
        <p14:creationId xmlns:p14="http://schemas.microsoft.com/office/powerpoint/2010/main" xmlns="" val="209972147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39466" y="0"/>
            <a:ext cx="3013763" cy="465455"/>
          </a:xfrm>
          <a:prstGeom prst="rect">
            <a:avLst/>
          </a:prstGeom>
        </p:spPr>
        <p:txBody>
          <a:bodyPr vert="horz" lIns="91440" tIns="45720" rIns="91440" bIns="45720" rtlCol="0"/>
          <a:lstStyle>
            <a:lvl1pPr algn="r">
              <a:defRPr sz="1200"/>
            </a:lvl1pPr>
          </a:lstStyle>
          <a:p>
            <a:r>
              <a:rPr lang="en-US"/>
              <a:t>6/4/2016</a:t>
            </a:r>
            <a:endParaRPr lang="en-IN"/>
          </a:p>
        </p:txBody>
      </p:sp>
      <p:sp>
        <p:nvSpPr>
          <p:cNvPr id="4" name="Slide Image Placeholder 3"/>
          <p:cNvSpPr>
            <a:spLocks noGrp="1" noRot="1" noChangeAspect="1"/>
          </p:cNvSpPr>
          <p:nvPr>
            <p:ph type="sldImg" idx="2"/>
          </p:nvPr>
        </p:nvSpPr>
        <p:spPr>
          <a:xfrm>
            <a:off x="1149350" y="698500"/>
            <a:ext cx="4656138" cy="3490913"/>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42030"/>
            <a:ext cx="3013763" cy="46545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39466" y="8842030"/>
            <a:ext cx="3013763" cy="465455"/>
          </a:xfrm>
          <a:prstGeom prst="rect">
            <a:avLst/>
          </a:prstGeom>
        </p:spPr>
        <p:txBody>
          <a:bodyPr vert="horz" lIns="91440" tIns="45720" rIns="91440" bIns="45720" rtlCol="0" anchor="b"/>
          <a:lstStyle>
            <a:lvl1pPr algn="r">
              <a:defRPr sz="1200"/>
            </a:lvl1pPr>
          </a:lstStyle>
          <a:p>
            <a:fld id="{D3B8758D-3C2F-4C41-83F8-7317055FC779}" type="slidenum">
              <a:rPr lang="en-IN" smtClean="0"/>
              <a:pPr/>
              <a:t>‹#›</a:t>
            </a:fld>
            <a:endParaRPr lang="en-IN"/>
          </a:p>
        </p:txBody>
      </p:sp>
    </p:spTree>
    <p:extLst>
      <p:ext uri="{BB962C8B-B14F-4D97-AF65-F5344CB8AC3E}">
        <p14:creationId xmlns:p14="http://schemas.microsoft.com/office/powerpoint/2010/main" xmlns="" val="243476507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B8758D-3C2F-4C41-83F8-7317055FC779}" type="slidenum">
              <a:rPr lang="en-IN" smtClean="0"/>
              <a:pPr/>
              <a:t>1</a:t>
            </a:fld>
            <a:endParaRPr lang="en-IN"/>
          </a:p>
        </p:txBody>
      </p:sp>
      <p:sp>
        <p:nvSpPr>
          <p:cNvPr id="5" name="Date Placeholder 4"/>
          <p:cNvSpPr>
            <a:spLocks noGrp="1"/>
          </p:cNvSpPr>
          <p:nvPr>
            <p:ph type="dt" idx="11"/>
          </p:nvPr>
        </p:nvSpPr>
        <p:spPr/>
        <p:txBody>
          <a:bodyPr/>
          <a:lstStyle/>
          <a:p>
            <a:r>
              <a:rPr lang="en-US"/>
              <a:t>6/4/2016</a:t>
            </a:r>
            <a:endParaRPr lang="en-IN"/>
          </a:p>
        </p:txBody>
      </p:sp>
    </p:spTree>
    <p:extLst>
      <p:ext uri="{BB962C8B-B14F-4D97-AF65-F5344CB8AC3E}">
        <p14:creationId xmlns:p14="http://schemas.microsoft.com/office/powerpoint/2010/main" xmlns="" val="3956972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smtClean="0"/>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31</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10/4/2026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10/4/2026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10/4/2026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10/4/2026</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10/4/2026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foxit.com/business/resources/rfp-meanin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nhai.gov.in/"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beyond-suite.com/en/ppps-1123/" TargetMode="External"/><Relationship Id="rId2" Type="http://schemas.openxmlformats.org/officeDocument/2006/relationships/hyperlink" Target="https://ppp.worldbank.org/overview/ppp-objectives" TargetMode="External"/><Relationship Id="rId1" Type="http://schemas.openxmlformats.org/officeDocument/2006/relationships/slideLayout" Target="../slideLayouts/slideLayout2.xml"/><Relationship Id="rId4" Type="http://schemas.openxmlformats.org/officeDocument/2006/relationships/hyperlink" Target="https://www.youtube.com/watch?v=WUAm_v5w5u8"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snatika.com/single-blog/the-advantages-and-disadvantages-of-public-private-partnerships" TargetMode="External"/><Relationship Id="rId2" Type="http://schemas.openxmlformats.org/officeDocument/2006/relationships/hyperlink" Target="https://translate.google.com/translate?u=https://det.bihar.gov.in/ppp.html&amp;hl=hi&amp;sl=en&amp;tl=hi&amp;client=sge" TargetMode="External"/><Relationship Id="rId1" Type="http://schemas.openxmlformats.org/officeDocument/2006/relationships/slideLayout" Target="../slideLayouts/slideLayout2.xml"/><Relationship Id="rId5" Type="http://schemas.openxmlformats.org/officeDocument/2006/relationships/hyperlink" Target="https://ppp.worldbank.org/overview/ppp-objectives" TargetMode="External"/><Relationship Id="rId4" Type="http://schemas.openxmlformats.org/officeDocument/2006/relationships/hyperlink" Target="https://translate.google.com/translate?u=https://blog.lukmaanias.com/2025/05/29/critical-analysis-of-ppp-model/&amp;hl=en&amp;sl=en&amp;tl=en&amp;client=sge"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2976" y="714356"/>
            <a:ext cx="6400800" cy="4648200"/>
          </a:xfrm>
        </p:spPr>
        <p:txBody>
          <a:bodyPr>
            <a:normAutofit/>
          </a:bodyPr>
          <a:lstStyle/>
          <a:p>
            <a:pPr algn="ctr"/>
            <a:r>
              <a:rPr lang="en-US" sz="7700" dirty="0">
                <a:solidFill>
                  <a:srgbClr val="FFC000"/>
                </a:solidFill>
              </a:rPr>
              <a:t>Welcome</a:t>
            </a:r>
            <a:r>
              <a:rPr lang="en-US" sz="7700" dirty="0"/>
              <a:t> </a:t>
            </a:r>
            <a:endParaRPr lang="en-US" sz="7700" dirty="0">
              <a:solidFill>
                <a:srgbClr val="FFFF00"/>
              </a:solidFill>
            </a:endParaRPr>
          </a:p>
          <a:p>
            <a:pPr algn="ctr"/>
            <a:r>
              <a:rPr lang="en-US" sz="7700" dirty="0">
                <a:solidFill>
                  <a:srgbClr val="FFFF00"/>
                </a:solidFill>
              </a:rPr>
              <a:t>at </a:t>
            </a:r>
          </a:p>
          <a:p>
            <a:pPr algn="ctr"/>
            <a:r>
              <a:rPr lang="en-US" sz="7700" dirty="0">
                <a:solidFill>
                  <a:srgbClr val="C00000"/>
                </a:solidFill>
              </a:rPr>
              <a:t>BIPARD</a:t>
            </a:r>
          </a:p>
          <a:p>
            <a:pPr algn="ctr"/>
            <a:endParaRPr lang="en-IN" sz="8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500174"/>
            <a:ext cx="7467600" cy="4873752"/>
          </a:xfrm>
        </p:spPr>
        <p:txBody>
          <a:bodyPr>
            <a:normAutofit fontScale="25000" lnSpcReduction="20000"/>
          </a:bodyPr>
          <a:lstStyle/>
          <a:p>
            <a:pPr>
              <a:buNone/>
            </a:pPr>
            <a:r>
              <a:rPr lang="en-US" sz="12800" b="1" dirty="0"/>
              <a:t>               </a:t>
            </a:r>
            <a:endParaRPr lang="en-US" sz="12800" b="1" dirty="0">
              <a:solidFill>
                <a:srgbClr val="C00000"/>
              </a:solidFill>
            </a:endParaRPr>
          </a:p>
          <a:p>
            <a:pPr>
              <a:buNone/>
            </a:pPr>
            <a:r>
              <a:rPr lang="en-US" sz="12800" b="1" dirty="0">
                <a:solidFill>
                  <a:schemeClr val="tx2"/>
                </a:solidFill>
              </a:rPr>
              <a:t>                 </a:t>
            </a:r>
          </a:p>
          <a:p>
            <a:pPr>
              <a:buNone/>
            </a:pPr>
            <a:r>
              <a:rPr lang="en-US" sz="12800" b="1" dirty="0" smtClean="0">
                <a:solidFill>
                  <a:schemeClr val="tx2"/>
                </a:solidFill>
              </a:rPr>
              <a:t>         </a:t>
            </a:r>
            <a:r>
              <a:rPr lang="en-US" sz="21600" b="1" dirty="0" smtClean="0">
                <a:solidFill>
                  <a:srgbClr val="002060"/>
                </a:solidFill>
              </a:rPr>
              <a:t>Public Private partnership</a:t>
            </a:r>
            <a:r>
              <a:rPr lang="en-US" sz="16000" b="1" dirty="0" smtClean="0">
                <a:solidFill>
                  <a:schemeClr val="tx2"/>
                </a:solidFill>
              </a:rPr>
              <a:t> </a:t>
            </a:r>
          </a:p>
          <a:p>
            <a:pPr>
              <a:buNone/>
            </a:pPr>
            <a:r>
              <a:rPr lang="en-US" sz="16000" b="1" dirty="0" smtClean="0">
                <a:solidFill>
                  <a:srgbClr val="FFC000"/>
                </a:solidFill>
              </a:rPr>
              <a:t>               (P </a:t>
            </a:r>
            <a:r>
              <a:rPr lang="en-US" sz="16000" b="1" dirty="0" err="1" smtClean="0">
                <a:solidFill>
                  <a:srgbClr val="FFC000"/>
                </a:solidFill>
              </a:rPr>
              <a:t>P</a:t>
            </a:r>
            <a:r>
              <a:rPr lang="en-US" sz="16000" b="1" dirty="0" smtClean="0">
                <a:solidFill>
                  <a:srgbClr val="FFC000"/>
                </a:solidFill>
              </a:rPr>
              <a:t> </a:t>
            </a:r>
            <a:r>
              <a:rPr lang="en-US" sz="16000" b="1" dirty="0" err="1" smtClean="0">
                <a:solidFill>
                  <a:srgbClr val="FFC000"/>
                </a:solidFill>
              </a:rPr>
              <a:t>P</a:t>
            </a:r>
            <a:r>
              <a:rPr lang="en-US" sz="16000" b="1" dirty="0" smtClean="0">
                <a:solidFill>
                  <a:srgbClr val="FFC000"/>
                </a:solidFill>
              </a:rPr>
              <a:t>)</a:t>
            </a:r>
          </a:p>
          <a:p>
            <a:pPr>
              <a:buNone/>
            </a:pPr>
            <a:endParaRPr lang="en-US" sz="16000" b="1" dirty="0" smtClean="0">
              <a:solidFill>
                <a:srgbClr val="C00000"/>
              </a:solidFill>
            </a:endParaRPr>
          </a:p>
          <a:p>
            <a:pPr>
              <a:buNone/>
            </a:pPr>
            <a:r>
              <a:rPr lang="en-US" sz="16000" dirty="0" smtClean="0"/>
              <a:t>     </a:t>
            </a:r>
            <a:r>
              <a:rPr lang="hi-IN" sz="16000" dirty="0" smtClean="0">
                <a:solidFill>
                  <a:srgbClr val="C00000"/>
                </a:solidFill>
              </a:rPr>
              <a:t>सार्वजनिक-निजी भागीदारी</a:t>
            </a:r>
            <a:endParaRPr lang="en-US" sz="16000" b="1" dirty="0">
              <a:solidFill>
                <a:srgbClr val="C00000"/>
              </a:solidFill>
            </a:endParaRPr>
          </a:p>
          <a:p>
            <a:pPr>
              <a:buNone/>
            </a:pPr>
            <a:endParaRPr lang="en-US" sz="29500" b="1" dirty="0">
              <a:solidFill>
                <a:srgbClr val="00B0F0"/>
              </a:solidFill>
            </a:endParaRPr>
          </a:p>
          <a:p>
            <a:endParaRPr lang="en-US" sz="29500" b="1" dirty="0">
              <a:solidFill>
                <a:srgbClr val="FFC000"/>
              </a:solidFill>
            </a:endParaRPr>
          </a:p>
          <a:p>
            <a:pPr>
              <a:buNone/>
            </a:pPr>
            <a:r>
              <a:rPr lang="en-US" sz="29500" b="1" dirty="0">
                <a:solidFill>
                  <a:schemeClr val="tx2"/>
                </a:solidFill>
              </a:rPr>
              <a:t>                      </a:t>
            </a:r>
            <a:endParaRPr lang="en-US" sz="29500" b="1" dirty="0">
              <a:solidFill>
                <a:srgbClr val="FF0000"/>
              </a:solidFill>
            </a:endParaRPr>
          </a:p>
          <a:p>
            <a:endParaRPr lang="en-US" sz="12800" b="1" dirty="0">
              <a:solidFill>
                <a:srgbClr val="FFC000"/>
              </a:solidFill>
            </a:endParaRPr>
          </a:p>
          <a:p>
            <a:endParaRPr lang="en-US" sz="5100" dirty="0"/>
          </a:p>
          <a:p>
            <a:endParaRPr lang="en-US" sz="2800" dirty="0"/>
          </a:p>
          <a:p>
            <a:endParaRPr lang="en-US" sz="2800" dirty="0"/>
          </a:p>
          <a:p>
            <a:endParaRPr lang="en-US" sz="2800" dirty="0"/>
          </a:p>
          <a:p>
            <a:pPr>
              <a:buNone/>
            </a:pPr>
            <a:r>
              <a:rPr lang="hi-IN" dirty="0"/>
              <a:t> </a:t>
            </a:r>
            <a:endParaRPr lang="en-US" dirty="0"/>
          </a:p>
        </p:txBody>
      </p:sp>
      <p:sp>
        <p:nvSpPr>
          <p:cNvPr id="2" name="Title 1"/>
          <p:cNvSpPr>
            <a:spLocks noGrp="1"/>
          </p:cNvSpPr>
          <p:nvPr>
            <p:ph type="title"/>
          </p:nvPr>
        </p:nvSpPr>
        <p:spPr/>
        <p:txBody>
          <a:bodyPr>
            <a:normAutofit/>
          </a:bodyPr>
          <a:lstStyle/>
          <a:p>
            <a:r>
              <a:rPr lang="en-US" dirty="0"/>
              <a:t>           </a:t>
            </a:r>
            <a:r>
              <a:rPr lang="en-US" sz="6600" dirty="0"/>
              <a:t>Topic</a:t>
            </a:r>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1000108"/>
            <a:ext cx="8229600" cy="3624266"/>
          </a:xfrm>
        </p:spPr>
        <p:txBody>
          <a:bodyPr>
            <a:normAutofit fontScale="90000"/>
          </a:bodyPr>
          <a:lstStyle/>
          <a:p>
            <a:pPr lvl="0" algn="ctr"/>
            <a:r>
              <a:rPr lang="en-IN" dirty="0"/>
              <a:t/>
            </a:r>
            <a:br>
              <a:rPr lang="en-IN" dirty="0"/>
            </a:br>
            <a:r>
              <a:rPr lang="en-IN" dirty="0">
                <a:latin typeface="Times New Roman" pitchFamily="18" charset="0"/>
                <a:cs typeface="Times New Roman" pitchFamily="18" charset="0"/>
              </a:rPr>
              <a:t>By</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 </a:t>
            </a:r>
            <a:r>
              <a:rPr lang="en-IN" dirty="0" err="1">
                <a:solidFill>
                  <a:srgbClr val="0070C0"/>
                </a:solidFill>
                <a:latin typeface="Times New Roman" pitchFamily="18" charset="0"/>
                <a:cs typeface="Times New Roman" pitchFamily="18" charset="0"/>
              </a:rPr>
              <a:t>Binod</a:t>
            </a:r>
            <a:r>
              <a:rPr lang="en-IN" dirty="0">
                <a:solidFill>
                  <a:srgbClr val="0070C0"/>
                </a:solidFill>
                <a:latin typeface="Times New Roman" pitchFamily="18" charset="0"/>
                <a:cs typeface="Times New Roman" pitchFamily="18" charset="0"/>
              </a:rPr>
              <a:t> </a:t>
            </a:r>
            <a:r>
              <a:rPr lang="en-IN" dirty="0" err="1">
                <a:solidFill>
                  <a:srgbClr val="0070C0"/>
                </a:solidFill>
                <a:latin typeface="Times New Roman" pitchFamily="18" charset="0"/>
                <a:cs typeface="Times New Roman" pitchFamily="18" charset="0"/>
              </a:rPr>
              <a:t>kumar</a:t>
            </a:r>
            <a:r>
              <a:rPr lang="en-IN" dirty="0">
                <a:solidFill>
                  <a:srgbClr val="0070C0"/>
                </a:solidFill>
                <a:latin typeface="Times New Roman" pitchFamily="18" charset="0"/>
                <a:cs typeface="Times New Roman" pitchFamily="18" charset="0"/>
              </a:rPr>
              <a:t> </a:t>
            </a:r>
            <a:r>
              <a:rPr lang="en-IN" dirty="0" err="1">
                <a:solidFill>
                  <a:srgbClr val="0070C0"/>
                </a:solidFill>
                <a:latin typeface="Times New Roman" pitchFamily="18" charset="0"/>
                <a:cs typeface="Times New Roman" pitchFamily="18" charset="0"/>
              </a:rPr>
              <a:t>sinha</a:t>
            </a:r>
            <a:r>
              <a:rPr lang="en-IN" dirty="0">
                <a:latin typeface="Times New Roman" pitchFamily="18" charset="0"/>
                <a:cs typeface="Times New Roman" pitchFamily="18" charset="0"/>
              </a:rPr>
              <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Sr. Audit officer (</a:t>
            </a:r>
            <a:r>
              <a:rPr lang="en-IN" dirty="0" err="1">
                <a:latin typeface="Times New Roman" pitchFamily="18" charset="0"/>
                <a:cs typeface="Times New Roman" pitchFamily="18" charset="0"/>
              </a:rPr>
              <a:t>Rtd</a:t>
            </a:r>
            <a:r>
              <a:rPr lang="en-IN" dirty="0">
                <a:latin typeface="Times New Roman" pitchFamily="18" charset="0"/>
                <a:cs typeface="Times New Roman" pitchFamily="18" charset="0"/>
              </a:rPr>
              <a:t>.)</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O/o PAG (Audit) Bihar ,</a:t>
            </a:r>
            <a:r>
              <a:rPr lang="en-IN" dirty="0" smtClean="0">
                <a:latin typeface="Times New Roman" pitchFamily="18" charset="0"/>
                <a:cs typeface="Times New Roman" pitchFamily="18" charset="0"/>
              </a:rPr>
              <a:t>Patna</a:t>
            </a:r>
            <a:r>
              <a:rPr lang="en-IN" dirty="0">
                <a:latin typeface="Times New Roman" pitchFamily="18" charset="0"/>
                <a:cs typeface="Times New Roman" pitchFamily="18" charset="0"/>
              </a:rPr>
              <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Member IPAI Bihar chapter</a:t>
            </a: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solidFill>
                  <a:srgbClr val="7030A0"/>
                </a:solidFill>
              </a:rPr>
              <a:t>यह सरकार (सार्वजनिक क्षेत्र) और किसी निजी कंपनी (निजी क्षेत्र) के बीच एक लंबी अवधि का समझौता या सहयोगात्मक व्यवस्था है, </a:t>
            </a:r>
            <a:endParaRPr lang="en-US" dirty="0" smtClean="0">
              <a:solidFill>
                <a:srgbClr val="7030A0"/>
              </a:solidFill>
            </a:endParaRPr>
          </a:p>
          <a:p>
            <a:r>
              <a:rPr lang="hi-IN" dirty="0" smtClean="0">
                <a:solidFill>
                  <a:srgbClr val="00B050"/>
                </a:solidFill>
              </a:rPr>
              <a:t>जिसका उपयोग सड़क, एयरपोर्ट, और अस्पतालों जैसे बड़े बुनियादी ढांचे (</a:t>
            </a:r>
            <a:r>
              <a:rPr lang="en-US" dirty="0" smtClean="0">
                <a:solidFill>
                  <a:srgbClr val="00B050"/>
                </a:solidFill>
              </a:rPr>
              <a:t>Infrastructure) </a:t>
            </a:r>
            <a:r>
              <a:rPr lang="hi-IN" dirty="0" smtClean="0">
                <a:solidFill>
                  <a:srgbClr val="00B050"/>
                </a:solidFill>
              </a:rPr>
              <a:t>और सार्वजनिक सेवाओं को विकसित करने के लिए किया जाता है</a:t>
            </a:r>
            <a:endParaRPr lang="en-US" dirty="0">
              <a:solidFill>
                <a:srgbClr val="00B050"/>
              </a:solidFill>
            </a:endParaRPr>
          </a:p>
        </p:txBody>
      </p:sp>
      <p:sp>
        <p:nvSpPr>
          <p:cNvPr id="2" name="Title 1"/>
          <p:cNvSpPr>
            <a:spLocks noGrp="1"/>
          </p:cNvSpPr>
          <p:nvPr>
            <p:ph type="title"/>
          </p:nvPr>
        </p:nvSpPr>
        <p:spPr/>
        <p:txBody>
          <a:bodyPr>
            <a:normAutofit/>
          </a:bodyPr>
          <a:lstStyle/>
          <a:p>
            <a:r>
              <a:rPr lang="hi-IN" sz="3200" b="1" dirty="0" smtClean="0"/>
              <a:t>'</a:t>
            </a:r>
            <a:r>
              <a:rPr lang="hi-IN" sz="3200" b="1" dirty="0" smtClean="0">
                <a:solidFill>
                  <a:srgbClr val="C00000"/>
                </a:solidFill>
              </a:rPr>
              <a:t>सार्वजनिक-निजी भागीदारी</a:t>
            </a:r>
            <a:r>
              <a:rPr lang="en-US" sz="3200" b="1" dirty="0" smtClean="0">
                <a:solidFill>
                  <a:srgbClr val="C00000"/>
                </a:solidFill>
              </a:rPr>
              <a:t> </a:t>
            </a:r>
            <a:r>
              <a:rPr lang="en-US" sz="3200" dirty="0" smtClean="0">
                <a:solidFill>
                  <a:srgbClr val="7030A0"/>
                </a:solidFill>
              </a:rPr>
              <a:t>Public-Private Partnership</a:t>
            </a:r>
            <a:r>
              <a:rPr lang="hi-IN" sz="3200" b="1" dirty="0" smtClean="0">
                <a:solidFill>
                  <a:srgbClr val="7030A0"/>
                </a:solidFill>
              </a:rPr>
              <a:t> (</a:t>
            </a:r>
            <a:r>
              <a:rPr lang="en-US" sz="3200" b="1" dirty="0" smtClean="0">
                <a:solidFill>
                  <a:srgbClr val="7030A0"/>
                </a:solidFill>
              </a:rPr>
              <a:t>PPP)</a:t>
            </a:r>
            <a:endParaRPr lang="en-US" sz="3200" dirty="0">
              <a:solidFill>
                <a:srgbClr val="C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dirty="0" smtClean="0">
                <a:solidFill>
                  <a:srgbClr val="C00000"/>
                </a:solidFill>
              </a:rPr>
              <a:t>बिहार में सार्वजनिक-निजी भागीदारी (</a:t>
            </a:r>
            <a:r>
              <a:rPr lang="en-US" dirty="0" smtClean="0">
                <a:solidFill>
                  <a:srgbClr val="C00000"/>
                </a:solidFill>
              </a:rPr>
              <a:t>Public-Private Partnership - PPP) </a:t>
            </a:r>
            <a:r>
              <a:rPr lang="hi-IN" dirty="0" smtClean="0">
                <a:solidFill>
                  <a:srgbClr val="C00000"/>
                </a:solidFill>
              </a:rPr>
              <a:t>परियोजनाओं को विनियमित और सुचारू रूप से संचालित करने के लिए</a:t>
            </a:r>
            <a:r>
              <a:rPr lang="en-US" b="1" dirty="0" smtClean="0">
                <a:solidFill>
                  <a:srgbClr val="C00000"/>
                </a:solidFill>
              </a:rPr>
              <a:t> BSIDE 2006</a:t>
            </a:r>
            <a:r>
              <a:rPr lang="en-US" dirty="0" smtClean="0">
                <a:solidFill>
                  <a:srgbClr val="C00000"/>
                </a:solidFill>
              </a:rPr>
              <a:t> </a:t>
            </a:r>
          </a:p>
          <a:p>
            <a:pPr>
              <a:buNone/>
            </a:pPr>
            <a:endParaRPr lang="en-US" dirty="0" smtClean="0">
              <a:solidFill>
                <a:srgbClr val="C00000"/>
              </a:solidFill>
            </a:endParaRPr>
          </a:p>
          <a:p>
            <a:r>
              <a:rPr lang="hi-IN" dirty="0" smtClean="0">
                <a:solidFill>
                  <a:srgbClr val="0070C0"/>
                </a:solidFill>
              </a:rPr>
              <a:t>बिहार राज्य बुनियादी ढांचा विकास सक्षम अधिनियम, 2006 है</a:t>
            </a:r>
            <a:r>
              <a:rPr lang="hi-IN" b="1" dirty="0" smtClean="0">
                <a:solidFill>
                  <a:srgbClr val="0070C0"/>
                </a:solidFill>
              </a:rPr>
              <a:t> </a:t>
            </a:r>
            <a:r>
              <a:rPr lang="en-US" b="1" dirty="0" smtClean="0">
                <a:solidFill>
                  <a:srgbClr val="0070C0"/>
                </a:solidFill>
              </a:rPr>
              <a:t>/</a:t>
            </a:r>
            <a:r>
              <a:rPr lang="hi-IN" b="1" dirty="0" smtClean="0">
                <a:solidFill>
                  <a:srgbClr val="0070C0"/>
                </a:solidFill>
              </a:rPr>
              <a:t>बिहार राज्य अवसंरचना विकास अधिनियम </a:t>
            </a:r>
            <a:endParaRPr lang="en-US" b="1" dirty="0" smtClean="0">
              <a:solidFill>
                <a:srgbClr val="0070C0"/>
              </a:solidFill>
            </a:endParaRPr>
          </a:p>
          <a:p>
            <a:endParaRPr lang="en-US" b="1" dirty="0" smtClean="0"/>
          </a:p>
          <a:p>
            <a:r>
              <a:rPr lang="en-US" b="1" dirty="0" smtClean="0">
                <a:solidFill>
                  <a:srgbClr val="00B050"/>
                </a:solidFill>
              </a:rPr>
              <a:t>BSIDE </a:t>
            </a:r>
            <a:r>
              <a:rPr lang="hi-IN" b="1" dirty="0" smtClean="0">
                <a:solidFill>
                  <a:srgbClr val="00B050"/>
                </a:solidFill>
              </a:rPr>
              <a:t>अधिनियम 2006 (संशोधन 2023 और 2024)</a:t>
            </a:r>
            <a:r>
              <a:rPr lang="hi-IN" dirty="0" smtClean="0">
                <a:solidFill>
                  <a:srgbClr val="00B050"/>
                </a:solidFill>
              </a:rPr>
              <a:t>  </a:t>
            </a:r>
            <a:endParaRPr lang="en-US" dirty="0" smtClean="0">
              <a:solidFill>
                <a:srgbClr val="00B050"/>
              </a:solidFill>
            </a:endParaRPr>
          </a:p>
          <a:p>
            <a:endParaRPr lang="en-US" dirty="0"/>
          </a:p>
        </p:txBody>
      </p:sp>
      <p:sp>
        <p:nvSpPr>
          <p:cNvPr id="2" name="Title 1"/>
          <p:cNvSpPr>
            <a:spLocks noGrp="1"/>
          </p:cNvSpPr>
          <p:nvPr>
            <p:ph type="title"/>
          </p:nvPr>
        </p:nvSpPr>
        <p:spPr/>
        <p:txBody>
          <a:bodyPr>
            <a:normAutofit fontScale="90000"/>
          </a:bodyPr>
          <a:lstStyle/>
          <a:p>
            <a:r>
              <a:rPr lang="en-US" sz="3600" b="1" dirty="0" smtClean="0"/>
              <a:t>Bihar State Infrastructure Development Enabling Act, 2006</a:t>
            </a:r>
            <a:r>
              <a:rPr lang="en-US" sz="3600" dirty="0" smtClean="0"/>
              <a:t> (BSIDE Act, 2006)</a:t>
            </a: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dirty="0" smtClean="0"/>
              <a:t>  </a:t>
            </a:r>
            <a:r>
              <a:rPr lang="en-US" dirty="0" smtClean="0"/>
              <a:t>BSIDE Act, 2006 </a:t>
            </a:r>
            <a:r>
              <a:rPr lang="hi-IN" dirty="0" smtClean="0"/>
              <a:t>और इसके नवीनतम संशोधनों के तहत दिशानिर्देश </a:t>
            </a:r>
            <a:r>
              <a:rPr lang="en-US" dirty="0" smtClean="0"/>
              <a:t>(Guide line)</a:t>
            </a:r>
            <a:r>
              <a:rPr lang="hi-IN" dirty="0" smtClean="0"/>
              <a:t>तय किए गए हैं।</a:t>
            </a:r>
            <a:endParaRPr lang="en-US" dirty="0" smtClean="0"/>
          </a:p>
          <a:p>
            <a:endParaRPr lang="en-US" dirty="0" smtClean="0"/>
          </a:p>
          <a:p>
            <a:r>
              <a:rPr lang="hi-IN" dirty="0" smtClean="0"/>
              <a:t> </a:t>
            </a:r>
            <a:r>
              <a:rPr lang="hi-IN" dirty="0" smtClean="0">
                <a:solidFill>
                  <a:srgbClr val="00B050"/>
                </a:solidFill>
              </a:rPr>
              <a:t>राज्य में </a:t>
            </a:r>
            <a:r>
              <a:rPr lang="hi-IN" b="1" dirty="0" smtClean="0">
                <a:solidFill>
                  <a:srgbClr val="00B050"/>
                </a:solidFill>
              </a:rPr>
              <a:t>इन्फ्रास्ट्रक्चर डेवलपमेंट अथॉरिटी </a:t>
            </a:r>
            <a:r>
              <a:rPr lang="hi-IN" dirty="0" smtClean="0">
                <a:solidFill>
                  <a:srgbClr val="00B050"/>
                </a:solidFill>
              </a:rPr>
              <a:t>(</a:t>
            </a:r>
            <a:r>
              <a:rPr lang="en-US" dirty="0" smtClean="0">
                <a:solidFill>
                  <a:srgbClr val="00B050"/>
                </a:solidFill>
              </a:rPr>
              <a:t>IDA) </a:t>
            </a:r>
            <a:r>
              <a:rPr lang="hi-IN" dirty="0" smtClean="0">
                <a:solidFill>
                  <a:srgbClr val="00B050"/>
                </a:solidFill>
              </a:rPr>
              <a:t>पीपीपी के लिए नोडल एजेंसी के रूप में कार्य करती है।</a:t>
            </a:r>
            <a:endParaRPr lang="en-US" dirty="0" smtClean="0">
              <a:solidFill>
                <a:srgbClr val="00B050"/>
              </a:solidFill>
            </a:endParaRPr>
          </a:p>
          <a:p>
            <a:endParaRPr lang="en-US" dirty="0" smtClean="0">
              <a:solidFill>
                <a:srgbClr val="00B050"/>
              </a:solidFill>
            </a:endParaRPr>
          </a:p>
          <a:p>
            <a:r>
              <a:rPr lang="hi-IN" b="1" dirty="0" smtClean="0">
                <a:solidFill>
                  <a:srgbClr val="FF0000"/>
                </a:solidFill>
              </a:rPr>
              <a:t>बिहार में </a:t>
            </a:r>
            <a:r>
              <a:rPr lang="en-US" b="1" dirty="0" smtClean="0">
                <a:solidFill>
                  <a:srgbClr val="FF0000"/>
                </a:solidFill>
              </a:rPr>
              <a:t> P </a:t>
            </a:r>
            <a:r>
              <a:rPr lang="en-US" b="1" dirty="0" err="1" smtClean="0">
                <a:solidFill>
                  <a:srgbClr val="FF0000"/>
                </a:solidFill>
              </a:rPr>
              <a:t>P</a:t>
            </a:r>
            <a:r>
              <a:rPr lang="en-US" b="1" dirty="0" smtClean="0">
                <a:solidFill>
                  <a:srgbClr val="FF0000"/>
                </a:solidFill>
              </a:rPr>
              <a:t> </a:t>
            </a:r>
            <a:r>
              <a:rPr lang="en-US" b="1" dirty="0" err="1" smtClean="0">
                <a:solidFill>
                  <a:srgbClr val="FF0000"/>
                </a:solidFill>
              </a:rPr>
              <a:t>P</a:t>
            </a:r>
            <a:r>
              <a:rPr lang="en-US" b="1" dirty="0" smtClean="0">
                <a:solidFill>
                  <a:srgbClr val="FF0000"/>
                </a:solidFill>
              </a:rPr>
              <a:t> </a:t>
            </a:r>
            <a:r>
              <a:rPr lang="hi-IN" b="1" dirty="0" smtClean="0">
                <a:solidFill>
                  <a:srgbClr val="FF0000"/>
                </a:solidFill>
              </a:rPr>
              <a:t>मोड</a:t>
            </a:r>
            <a:r>
              <a:rPr lang="hi-IN" dirty="0" smtClean="0">
                <a:solidFill>
                  <a:srgbClr val="FF0000"/>
                </a:solidFill>
              </a:rPr>
              <a:t> के लिए मुख्य रूप से बुनियादी ढांचे, स्वास्थ्य सेवाओं, कौशल विकास, और उद्योगों </a:t>
            </a:r>
            <a:r>
              <a:rPr lang="en-US" dirty="0" smtClean="0">
                <a:solidFill>
                  <a:srgbClr val="FF0000"/>
                </a:solidFill>
              </a:rPr>
              <a:t> etc </a:t>
            </a:r>
            <a:r>
              <a:rPr lang="hi-IN" dirty="0" smtClean="0">
                <a:solidFill>
                  <a:srgbClr val="FF0000"/>
                </a:solidFill>
              </a:rPr>
              <a:t>को बढ़ावा देने के लिए नीतियां और दिशानिर्देश लागू किए गए हैं। </a:t>
            </a:r>
            <a:endParaRPr lang="en-US" dirty="0" smtClean="0">
              <a:solidFill>
                <a:srgbClr val="FF0000"/>
              </a:solidFill>
            </a:endParaRPr>
          </a:p>
          <a:p>
            <a:endParaRPr lang="hi-IN" dirty="0" smtClean="0"/>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solidFill>
                  <a:srgbClr val="00B050"/>
                </a:solidFill>
              </a:rPr>
              <a:t>इसमें सरकार और निजी कंपनियां मिलकर किसी परियोजना (</a:t>
            </a:r>
            <a:r>
              <a:rPr lang="en-US" dirty="0" smtClean="0">
                <a:solidFill>
                  <a:srgbClr val="00B050"/>
                </a:solidFill>
              </a:rPr>
              <a:t>Project) </a:t>
            </a:r>
            <a:r>
              <a:rPr lang="hi-IN" dirty="0" smtClean="0">
                <a:solidFill>
                  <a:srgbClr val="00B050"/>
                </a:solidFill>
              </a:rPr>
              <a:t>पर काम करती हैं।</a:t>
            </a:r>
            <a:endParaRPr lang="en-US" dirty="0" smtClean="0">
              <a:solidFill>
                <a:srgbClr val="00B050"/>
              </a:solidFill>
            </a:endParaRPr>
          </a:p>
          <a:p>
            <a:pPr>
              <a:buNone/>
            </a:pPr>
            <a:endParaRPr lang="en-US" dirty="0" smtClean="0">
              <a:solidFill>
                <a:srgbClr val="00B050"/>
              </a:solidFill>
            </a:endParaRPr>
          </a:p>
          <a:p>
            <a:r>
              <a:rPr lang="hi-IN" dirty="0" smtClean="0">
                <a:solidFill>
                  <a:srgbClr val="C00000"/>
                </a:solidFill>
              </a:rPr>
              <a:t>सरकारी नियंत्रण और जनहित को बनाए रखते हुए, </a:t>
            </a:r>
            <a:r>
              <a:rPr lang="hi-IN" b="1" dirty="0" smtClean="0">
                <a:solidFill>
                  <a:srgbClr val="C00000"/>
                </a:solidFill>
              </a:rPr>
              <a:t>सरकारी और </a:t>
            </a:r>
            <a:r>
              <a:rPr lang="hi-IN" dirty="0" smtClean="0">
                <a:solidFill>
                  <a:srgbClr val="C00000"/>
                </a:solidFill>
              </a:rPr>
              <a:t>निजी क्षेत्र के पैसे और कार्यकुशलता का उपयोग करके राज्य</a:t>
            </a:r>
            <a:r>
              <a:rPr lang="en-US" dirty="0" smtClean="0">
                <a:solidFill>
                  <a:srgbClr val="C00000"/>
                </a:solidFill>
              </a:rPr>
              <a:t>/</a:t>
            </a:r>
            <a:r>
              <a:rPr lang="hi-IN" dirty="0" smtClean="0">
                <a:solidFill>
                  <a:srgbClr val="C00000"/>
                </a:solidFill>
              </a:rPr>
              <a:t>देश का तेजी से विकास करना है।</a:t>
            </a:r>
          </a:p>
          <a:p>
            <a:endParaRPr lang="en-US" dirty="0"/>
          </a:p>
        </p:txBody>
      </p:sp>
      <p:sp>
        <p:nvSpPr>
          <p:cNvPr id="2" name="Title 1"/>
          <p:cNvSpPr>
            <a:spLocks noGrp="1"/>
          </p:cNvSpPr>
          <p:nvPr>
            <p:ph type="title"/>
          </p:nvPr>
        </p:nvSpPr>
        <p:spPr/>
        <p:txBody>
          <a:bodyPr/>
          <a:lstStyle/>
          <a:p>
            <a:r>
              <a:rPr lang="en-US" dirty="0" smtClean="0"/>
              <a:t>OBJECTIVE /</a:t>
            </a:r>
            <a:r>
              <a:rPr lang="hi-IN" dirty="0" smtClean="0"/>
              <a:t> उद्देश्य</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hi-IN" dirty="0" smtClean="0"/>
          </a:p>
          <a:p>
            <a:r>
              <a:rPr lang="hi-IN" dirty="0" smtClean="0"/>
              <a:t>इसके मुख्य उद्देश्य निम्नलिखित हैं:</a:t>
            </a:r>
          </a:p>
          <a:p>
            <a:r>
              <a:rPr lang="hi-IN" b="1" dirty="0" smtClean="0"/>
              <a:t>1. </a:t>
            </a:r>
            <a:r>
              <a:rPr lang="hi-IN" b="1" dirty="0" smtClean="0">
                <a:solidFill>
                  <a:srgbClr val="00B050"/>
                </a:solidFill>
              </a:rPr>
              <a:t>संसाधनों और पूंजी का कुशल प्रबंधन</a:t>
            </a:r>
          </a:p>
          <a:p>
            <a:r>
              <a:rPr lang="hi-IN" b="1" dirty="0" smtClean="0">
                <a:solidFill>
                  <a:srgbClr val="C00000"/>
                </a:solidFill>
              </a:rPr>
              <a:t>पूंजी की कमी को दूर करना:</a:t>
            </a:r>
            <a:r>
              <a:rPr lang="hi-IN" dirty="0" smtClean="0">
                <a:solidFill>
                  <a:srgbClr val="C00000"/>
                </a:solidFill>
              </a:rPr>
              <a:t> </a:t>
            </a:r>
            <a:r>
              <a:rPr lang="hi-IN" dirty="0" smtClean="0"/>
              <a:t>सरकार के पास हर बड़े प्रोजेक्ट के लिए पर्याप्त बजट नहीं होता। पीपीपी मॉडल के जरिए निजी कंपनियां निवेश (</a:t>
            </a:r>
            <a:r>
              <a:rPr lang="en-US" dirty="0" smtClean="0"/>
              <a:t>Investment) </a:t>
            </a:r>
            <a:r>
              <a:rPr lang="hi-IN" dirty="0" smtClean="0"/>
              <a:t>लाती हैं।</a:t>
            </a:r>
          </a:p>
          <a:p>
            <a:r>
              <a:rPr lang="hi-IN" b="1" dirty="0" smtClean="0">
                <a:solidFill>
                  <a:srgbClr val="C00000"/>
                </a:solidFill>
              </a:rPr>
              <a:t>जोखिम का बंटवारा </a:t>
            </a:r>
            <a:r>
              <a:rPr lang="hi-IN" b="1" dirty="0" smtClean="0"/>
              <a:t>(</a:t>
            </a:r>
            <a:r>
              <a:rPr lang="en-US" b="1" dirty="0" smtClean="0"/>
              <a:t>Risk Sharing):</a:t>
            </a:r>
            <a:r>
              <a:rPr lang="en-US" dirty="0" smtClean="0"/>
              <a:t> </a:t>
            </a:r>
            <a:r>
              <a:rPr lang="hi-IN" dirty="0" smtClean="0"/>
              <a:t>प्रोजेक्ट में होने वाले वित्तीय और संचालन संबंधी जोखिमों (</a:t>
            </a:r>
            <a:r>
              <a:rPr lang="en-US" dirty="0" smtClean="0"/>
              <a:t>Risks) </a:t>
            </a:r>
            <a:r>
              <a:rPr lang="hi-IN" dirty="0" smtClean="0"/>
              <a:t>को सरकार और निजी कंपनी के बीच बांट दिया जाता है।</a:t>
            </a:r>
          </a:p>
          <a:p>
            <a:endParaRPr lang="en-US" dirty="0"/>
          </a:p>
        </p:txBody>
      </p:sp>
      <p:sp>
        <p:nvSpPr>
          <p:cNvPr id="2" name="Title 1"/>
          <p:cNvSpPr>
            <a:spLocks noGrp="1"/>
          </p:cNvSpPr>
          <p:nvPr>
            <p:ph type="title"/>
          </p:nvPr>
        </p:nvSpPr>
        <p:spPr/>
        <p:txBody>
          <a:bodyPr/>
          <a:lstStyle/>
          <a:p>
            <a:r>
              <a:rPr lang="en-US" dirty="0" smtClean="0"/>
              <a:t>OBJECTIVE /</a:t>
            </a:r>
            <a:r>
              <a:rPr lang="hi-IN" dirty="0" smtClean="0"/>
              <a:t> उद्देश्य</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b="1" dirty="0" smtClean="0"/>
              <a:t>2. </a:t>
            </a:r>
            <a:r>
              <a:rPr lang="hi-IN" b="1" dirty="0" smtClean="0">
                <a:solidFill>
                  <a:srgbClr val="C00000"/>
                </a:solidFill>
              </a:rPr>
              <a:t>बेहतर गुणवत्ता और आधुनिक तकनीक</a:t>
            </a:r>
          </a:p>
          <a:p>
            <a:r>
              <a:rPr lang="hi-IN" b="1" dirty="0" smtClean="0"/>
              <a:t>निजी क्षेत्र की दक्षता (</a:t>
            </a:r>
            <a:r>
              <a:rPr lang="en-US" b="1" dirty="0" smtClean="0"/>
              <a:t>Efficiency):</a:t>
            </a:r>
            <a:r>
              <a:rPr lang="en-US" dirty="0" smtClean="0"/>
              <a:t> </a:t>
            </a:r>
            <a:r>
              <a:rPr lang="hi-IN" dirty="0" smtClean="0"/>
              <a:t>निजी कंपनियां अपने साथ आधुनिक तकनीक, कुशल प्रबंधन और विशेषज्ञता (</a:t>
            </a:r>
            <a:r>
              <a:rPr lang="en-US" dirty="0" smtClean="0"/>
              <a:t>Expertise) </a:t>
            </a:r>
            <a:r>
              <a:rPr lang="hi-IN" dirty="0" smtClean="0"/>
              <a:t>लाती हैं, जिससे काम बेहतर होता है।</a:t>
            </a:r>
          </a:p>
          <a:p>
            <a:r>
              <a:rPr lang="hi-IN" b="1" dirty="0" smtClean="0">
                <a:solidFill>
                  <a:srgbClr val="C00000"/>
                </a:solidFill>
              </a:rPr>
              <a:t>समय पर काम पूरा होना</a:t>
            </a:r>
            <a:r>
              <a:rPr lang="hi-IN" b="1" dirty="0" smtClean="0"/>
              <a:t>:</a:t>
            </a:r>
            <a:r>
              <a:rPr lang="hi-IN" dirty="0" smtClean="0"/>
              <a:t> निजी कंपनियों के शामिल होने से प्रोजेक्ट्स के समय पर और तय बजट के अंदर पूरा होने की संभावना बढ़ जाती है।</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b="1" dirty="0" smtClean="0"/>
              <a:t>3. </a:t>
            </a:r>
            <a:r>
              <a:rPr lang="hi-IN" b="1" dirty="0" smtClean="0">
                <a:solidFill>
                  <a:srgbClr val="C00000"/>
                </a:solidFill>
              </a:rPr>
              <a:t>बेहतर सार्वजनिक सेवाएं और बुनियादी ढांचा</a:t>
            </a:r>
          </a:p>
          <a:p>
            <a:r>
              <a:rPr lang="hi-IN" b="1" dirty="0" smtClean="0">
                <a:solidFill>
                  <a:srgbClr val="C00000"/>
                </a:solidFill>
              </a:rPr>
              <a:t>इन्फ्रास्ट्रक्चर का विकास:</a:t>
            </a:r>
            <a:r>
              <a:rPr lang="hi-IN" dirty="0" smtClean="0"/>
              <a:t> इसका उद्देश्य देश में उच्च गुणवत्ता वाले हाईवे, एयरपोर्ट, रेलवे स्टेशन, अस्पताल और स्कूलों</a:t>
            </a:r>
            <a:r>
              <a:rPr lang="en-US" dirty="0" smtClean="0"/>
              <a:t> ,</a:t>
            </a:r>
            <a:r>
              <a:rPr lang="hi-IN" dirty="0" smtClean="0"/>
              <a:t> बड़े बुनियादी ढांचे (</a:t>
            </a:r>
            <a:r>
              <a:rPr lang="en-US" dirty="0" smtClean="0"/>
              <a:t>Infrastructure) </a:t>
            </a:r>
            <a:r>
              <a:rPr lang="hi-IN" dirty="0" smtClean="0"/>
              <a:t>और सार्वजनिक सेवाओं का निर्माण करना है।</a:t>
            </a:r>
          </a:p>
          <a:p>
            <a:r>
              <a:rPr lang="hi-IN" b="1" dirty="0" smtClean="0">
                <a:solidFill>
                  <a:srgbClr val="C00000"/>
                </a:solidFill>
              </a:rPr>
              <a:t>बेहतर उपभोक्ता अनुभव</a:t>
            </a:r>
            <a:r>
              <a:rPr lang="hi-IN" b="1" dirty="0" smtClean="0"/>
              <a:t>:</a:t>
            </a:r>
            <a:r>
              <a:rPr lang="hi-IN" dirty="0" smtClean="0"/>
              <a:t> निजी प्रबंधन के कारण आम जनता को मिलने वाली सेवाओं की गुणवत्ता (</a:t>
            </a:r>
            <a:r>
              <a:rPr lang="en-US" dirty="0" smtClean="0"/>
              <a:t>Quality of Service) </a:t>
            </a:r>
            <a:r>
              <a:rPr lang="hi-IN" dirty="0" smtClean="0"/>
              <a:t>में सुधार होता है।</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b="1" dirty="0" smtClean="0"/>
              <a:t>4. </a:t>
            </a:r>
            <a:r>
              <a:rPr lang="hi-IN" b="1" dirty="0" smtClean="0">
                <a:solidFill>
                  <a:srgbClr val="C00000"/>
                </a:solidFill>
              </a:rPr>
              <a:t>आर्थिक विकास को गति देना</a:t>
            </a:r>
          </a:p>
          <a:p>
            <a:r>
              <a:rPr lang="hi-IN" b="1" dirty="0" smtClean="0">
                <a:solidFill>
                  <a:srgbClr val="00B050"/>
                </a:solidFill>
              </a:rPr>
              <a:t>रोजगार के अवसर</a:t>
            </a:r>
            <a:r>
              <a:rPr lang="hi-IN" b="1" dirty="0" smtClean="0"/>
              <a:t>:</a:t>
            </a:r>
            <a:r>
              <a:rPr lang="hi-IN" dirty="0" smtClean="0"/>
              <a:t> बड़े प्रोजेक्ट्स शुरू होने से निर्माण और संचालन के क्षेत्र में बड़े पैमाने पर रोजगार पैदा होते हैं।</a:t>
            </a:r>
          </a:p>
          <a:p>
            <a:r>
              <a:rPr lang="hi-IN" b="1" dirty="0" smtClean="0">
                <a:solidFill>
                  <a:srgbClr val="00B050"/>
                </a:solidFill>
              </a:rPr>
              <a:t>आर्थिक विकास</a:t>
            </a:r>
            <a:r>
              <a:rPr lang="hi-IN" b="1" dirty="0" smtClean="0"/>
              <a:t>:</a:t>
            </a:r>
            <a:r>
              <a:rPr lang="hi-IN" dirty="0" smtClean="0"/>
              <a:t> मजबूत बुनियादी ढांचे से देश में व्यापार और उद्योगों को बढ़ावा मिलता है, जिससे अर्थव्यवस्था मजबूत होती है।</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dirty="0" smtClean="0">
                <a:solidFill>
                  <a:srgbClr val="00B050"/>
                </a:solidFill>
              </a:rPr>
              <a:t>बिहार में पीपीपी (</a:t>
            </a:r>
            <a:r>
              <a:rPr lang="en-US" dirty="0" smtClean="0">
                <a:solidFill>
                  <a:srgbClr val="00B050"/>
                </a:solidFill>
              </a:rPr>
              <a:t>PPP) </a:t>
            </a:r>
            <a:r>
              <a:rPr lang="hi-IN" dirty="0" smtClean="0">
                <a:solidFill>
                  <a:srgbClr val="00B050"/>
                </a:solidFill>
              </a:rPr>
              <a:t>मोड के तहत परियोजनाओं के निष्पादन के लिए मुख्य दिशानिर्देश और चरण निम्नलिखित हैं</a:t>
            </a:r>
            <a:r>
              <a:rPr lang="hi-IN" dirty="0" smtClean="0"/>
              <a:t>:</a:t>
            </a:r>
            <a:endParaRPr lang="en-US" dirty="0" smtClean="0"/>
          </a:p>
          <a:p>
            <a:r>
              <a:rPr lang="hi-IN" b="1" dirty="0" smtClean="0"/>
              <a:t>1. </a:t>
            </a:r>
            <a:r>
              <a:rPr lang="hi-IN" b="1" dirty="0" smtClean="0">
                <a:solidFill>
                  <a:srgbClr val="C00000"/>
                </a:solidFill>
              </a:rPr>
              <a:t>पीपीपी परियोजनाओं के मुख्य चरण </a:t>
            </a:r>
            <a:r>
              <a:rPr lang="hi-IN" b="1" dirty="0" smtClean="0"/>
              <a:t>(</a:t>
            </a:r>
            <a:r>
              <a:rPr lang="en-US" b="1" dirty="0" smtClean="0"/>
              <a:t>Key Steps)</a:t>
            </a:r>
          </a:p>
          <a:p>
            <a:r>
              <a:rPr lang="hi-IN" dirty="0" smtClean="0"/>
              <a:t>बिहार सरकार के दिशानिर्देशों के अनुसार, किसी भी पीपीपी प्रोजेक्ट को निम्नलिखित चरणों से गुजरना अनिवार्य है:</a:t>
            </a:r>
          </a:p>
          <a:p>
            <a:r>
              <a:rPr lang="hi-IN" b="1" dirty="0" smtClean="0">
                <a:solidFill>
                  <a:srgbClr val="0070C0"/>
                </a:solidFill>
              </a:rPr>
              <a:t>परियोजना की पहचान </a:t>
            </a:r>
            <a:r>
              <a:rPr lang="hi-IN" b="1" dirty="0" smtClean="0"/>
              <a:t>(</a:t>
            </a:r>
            <a:r>
              <a:rPr lang="en-US" b="1" dirty="0" smtClean="0"/>
              <a:t>Project Identification):</a:t>
            </a:r>
            <a:r>
              <a:rPr lang="en-US" dirty="0" smtClean="0"/>
              <a:t> </a:t>
            </a:r>
            <a:r>
              <a:rPr lang="hi-IN" dirty="0" smtClean="0"/>
              <a:t>संबंधित सरकारी विभाग या स्थानीय निकाय द्वारा जनहित और बुनियादी ढांचे की आवश्यकता को देखते हुए परियोजना की पहचान की जाती है। </a:t>
            </a:r>
          </a:p>
          <a:p>
            <a:endParaRPr lang="hi-IN" dirty="0" smtClean="0"/>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b="1" dirty="0" smtClean="0">
                <a:solidFill>
                  <a:srgbClr val="C00000"/>
                </a:solidFill>
              </a:rPr>
              <a:t>तकनीकी-आर्थिक व्यवहार्यता रिपोर्ट (</a:t>
            </a:r>
            <a:r>
              <a:rPr lang="en-US" b="1" dirty="0" smtClean="0">
                <a:solidFill>
                  <a:srgbClr val="C00000"/>
                </a:solidFill>
              </a:rPr>
              <a:t>Techno-Economic Feasibility Report):</a:t>
            </a:r>
            <a:r>
              <a:rPr lang="en-US" dirty="0" smtClean="0">
                <a:solidFill>
                  <a:srgbClr val="C00000"/>
                </a:solidFill>
              </a:rPr>
              <a:t> </a:t>
            </a:r>
            <a:r>
              <a:rPr lang="hi-IN" dirty="0" smtClean="0"/>
              <a:t>प्रोजेक्ट के वित्तीय और तकनीकी रूप से सफल होने की संभावनाओं को जांचने के लिए एक विस्तृत व्यवहार्यता (</a:t>
            </a:r>
            <a:r>
              <a:rPr lang="en-US" dirty="0" smtClean="0"/>
              <a:t>Feasibility) </a:t>
            </a:r>
            <a:r>
              <a:rPr lang="hi-IN" dirty="0" smtClean="0"/>
              <a:t>रिपोर्ट तैयार की जाती है।</a:t>
            </a:r>
          </a:p>
          <a:p>
            <a:r>
              <a:rPr lang="hi-IN" b="1" dirty="0" smtClean="0"/>
              <a:t>सैद्धांतिक और वैचारिक स्वीकृति (</a:t>
            </a:r>
            <a:r>
              <a:rPr lang="en-US" b="1" dirty="0" smtClean="0"/>
              <a:t>Conceptual &amp; In-Principle Approval):</a:t>
            </a:r>
            <a:r>
              <a:rPr lang="en-US" dirty="0" smtClean="0"/>
              <a:t> </a:t>
            </a:r>
            <a:r>
              <a:rPr lang="hi-IN" dirty="0" smtClean="0"/>
              <a:t>प्रोजेक्ट को आगे बढ़ाने के लिए अधिकार प्राप्त समिति (</a:t>
            </a:r>
            <a:r>
              <a:rPr lang="en-US" dirty="0" smtClean="0"/>
              <a:t>Empowered Committee) </a:t>
            </a:r>
            <a:r>
              <a:rPr lang="hi-IN" dirty="0" smtClean="0"/>
              <a:t>या कैबिनेट से शुरुआती मंजूरी लेना आवश्यक होता है।</a:t>
            </a:r>
          </a:p>
          <a:p>
            <a:endParaRPr lang="en-US" dirty="0"/>
          </a:p>
        </p:txBody>
      </p:sp>
      <p:sp>
        <p:nvSpPr>
          <p:cNvPr id="2" name="Title 1"/>
          <p:cNvSpPr>
            <a:spLocks noGrp="1"/>
          </p:cNvSpPr>
          <p:nvPr>
            <p:ph type="title"/>
          </p:nvPr>
        </p:nvSpPr>
        <p:spPr/>
        <p:txBody>
          <a:bodyPr>
            <a:normAutofit fontScale="90000"/>
          </a:bodyPr>
          <a:lstStyle/>
          <a:p>
            <a:r>
              <a:rPr lang="hi-IN" b="1" dirty="0" smtClean="0"/>
              <a:t>संस्थागत ढांचा और मंजूरी प्रक्रिया (</a:t>
            </a:r>
            <a:r>
              <a:rPr lang="en-US" b="1" dirty="0" smtClean="0"/>
              <a:t>Institutional Framework)</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b="1" dirty="0" smtClean="0"/>
              <a:t>अधिकार प्राप्त समिति (</a:t>
            </a:r>
            <a:r>
              <a:rPr lang="en-US" b="1" dirty="0" smtClean="0"/>
              <a:t>Empowered Committee):</a:t>
            </a:r>
            <a:r>
              <a:rPr lang="en-US" dirty="0" smtClean="0"/>
              <a:t> </a:t>
            </a:r>
            <a:r>
              <a:rPr lang="hi-IN" dirty="0" smtClean="0">
                <a:solidFill>
                  <a:srgbClr val="C00000"/>
                </a:solidFill>
              </a:rPr>
              <a:t>बिहार में पीपीपी परियोजनाओं को मंजूरी देने के लिए मुख्य सचिव या वित्त सचिव की अध्यक्षता में एक उच्च-स्तरीय समिति कार्य करती है। </a:t>
            </a:r>
            <a:endParaRPr lang="en-US" dirty="0" smtClean="0">
              <a:solidFill>
                <a:srgbClr val="C00000"/>
              </a:solidFill>
            </a:endParaRPr>
          </a:p>
          <a:p>
            <a:r>
              <a:rPr lang="hi-IN" dirty="0" smtClean="0">
                <a:solidFill>
                  <a:srgbClr val="0070C0"/>
                </a:solidFill>
              </a:rPr>
              <a:t>यह समिति </a:t>
            </a:r>
            <a:r>
              <a:rPr lang="en-US" dirty="0" smtClean="0">
                <a:solidFill>
                  <a:srgbClr val="0070C0"/>
                </a:solidFill>
              </a:rPr>
              <a:t>Rs.50 </a:t>
            </a:r>
            <a:r>
              <a:rPr lang="hi-IN" dirty="0" smtClean="0">
                <a:solidFill>
                  <a:srgbClr val="0070C0"/>
                </a:solidFill>
              </a:rPr>
              <a:t>करोड़ तक या उससे अधिक की परियोजनाओं पर विचार और नीतिगत दिशा-निर्देश तैयार करती है।</a:t>
            </a:r>
            <a:endParaRPr lang="en-US" dirty="0" smtClean="0">
              <a:solidFill>
                <a:srgbClr val="0070C0"/>
              </a:solidFill>
            </a:endParaRP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b="1" dirty="0" smtClean="0">
                <a:solidFill>
                  <a:srgbClr val="C00000"/>
                </a:solidFill>
              </a:rPr>
              <a:t>निविदा प्रक्रिया (</a:t>
            </a:r>
            <a:r>
              <a:rPr lang="en-US" b="1" dirty="0" smtClean="0">
                <a:solidFill>
                  <a:srgbClr val="C00000"/>
                </a:solidFill>
              </a:rPr>
              <a:t>Bid Process</a:t>
            </a:r>
            <a:r>
              <a:rPr lang="en-US" b="1" dirty="0" smtClean="0"/>
              <a:t>):</a:t>
            </a:r>
            <a:r>
              <a:rPr lang="en-US" dirty="0" smtClean="0"/>
              <a:t> </a:t>
            </a:r>
            <a:r>
              <a:rPr lang="hi-IN" dirty="0" smtClean="0"/>
              <a:t>निजी भागीदार (</a:t>
            </a:r>
            <a:r>
              <a:rPr lang="en-US" dirty="0" smtClean="0"/>
              <a:t>Private Partner) </a:t>
            </a:r>
            <a:r>
              <a:rPr lang="hi-IN" dirty="0" smtClean="0"/>
              <a:t>का चयन करने के लिए एक पारदर्शी और प्रतिस्पर्धी बोली (</a:t>
            </a:r>
            <a:r>
              <a:rPr lang="en-US" dirty="0" smtClean="0"/>
              <a:t>Bidding) </a:t>
            </a:r>
            <a:r>
              <a:rPr lang="hi-IN" dirty="0" smtClean="0"/>
              <a:t>प्रक्रिया अपनाई जाती है।</a:t>
            </a:r>
          </a:p>
          <a:p>
            <a:r>
              <a:rPr lang="hi-IN" b="1" dirty="0" smtClean="0">
                <a:solidFill>
                  <a:srgbClr val="C00000"/>
                </a:solidFill>
              </a:rPr>
              <a:t>वित्तीय समापन (</a:t>
            </a:r>
            <a:r>
              <a:rPr lang="en-US" b="1" dirty="0" smtClean="0">
                <a:solidFill>
                  <a:srgbClr val="C00000"/>
                </a:solidFill>
              </a:rPr>
              <a:t>Financial Closure</a:t>
            </a:r>
            <a:r>
              <a:rPr lang="en-US" b="1" dirty="0" smtClean="0"/>
              <a:t>):</a:t>
            </a:r>
            <a:r>
              <a:rPr lang="en-US" dirty="0" smtClean="0"/>
              <a:t> </a:t>
            </a:r>
            <a:r>
              <a:rPr lang="hi-IN" dirty="0" smtClean="0"/>
              <a:t>अनुबंध मिलने के बाद निजी क्षेत्र को तय समय सीमा के भीतर प्रोजेक्ट के लिए फंड और वित्तीय संसाधनों की व्यवस्था करनी होती है।</a:t>
            </a:r>
          </a:p>
          <a:p>
            <a:r>
              <a:rPr lang="hi-IN" b="1" dirty="0" smtClean="0">
                <a:solidFill>
                  <a:srgbClr val="C00000"/>
                </a:solidFill>
              </a:rPr>
              <a:t>निष्पादन और निगरानी </a:t>
            </a:r>
            <a:r>
              <a:rPr lang="hi-IN" b="1" dirty="0" smtClean="0"/>
              <a:t>(</a:t>
            </a:r>
            <a:r>
              <a:rPr lang="en-US" b="1" dirty="0" smtClean="0"/>
              <a:t>Execution &amp; Monitoring):</a:t>
            </a:r>
            <a:r>
              <a:rPr lang="en-US" dirty="0" smtClean="0"/>
              <a:t> </a:t>
            </a:r>
            <a:r>
              <a:rPr lang="hi-IN" dirty="0" smtClean="0"/>
              <a:t>प्रोजेक्ट के निर्माण और संचालन के दौरान सरकारी एजेंसियों द्वारा निरंतर गुणवत्ता और मानकों की निगरानी की जाती है।]</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Bihar PPP Policy /  Guidelines</a:t>
            </a:r>
            <a:r>
              <a:rPr lang="en-US" dirty="0" smtClean="0"/>
              <a:t> /</a:t>
            </a:r>
          </a:p>
          <a:p>
            <a:pPr>
              <a:buNone/>
            </a:pPr>
            <a:r>
              <a:rPr lang="en-US" dirty="0" smtClean="0"/>
              <a:t> </a:t>
            </a:r>
            <a:r>
              <a:rPr lang="hi-IN" dirty="0" smtClean="0"/>
              <a:t>परियोजना की </a:t>
            </a:r>
            <a:r>
              <a:rPr lang="en-US" b="1" dirty="0" smtClean="0"/>
              <a:t>Administrative Approval </a:t>
            </a:r>
            <a:r>
              <a:rPr lang="hi-IN" b="1" dirty="0" smtClean="0"/>
              <a:t>एवं </a:t>
            </a:r>
            <a:r>
              <a:rPr lang="en-US" b="1" dirty="0" smtClean="0"/>
              <a:t>Financial Approval</a:t>
            </a:r>
            <a:r>
              <a:rPr lang="en-US" dirty="0" smtClean="0"/>
              <a:t> </a:t>
            </a:r>
            <a:r>
              <a:rPr lang="hi-IN" dirty="0" smtClean="0"/>
              <a:t>प्रक्रिया </a:t>
            </a:r>
            <a:r>
              <a:rPr lang="en-US" b="1" dirty="0" smtClean="0"/>
              <a:t>PPP Appraisal Committee / competent authority</a:t>
            </a:r>
            <a:r>
              <a:rPr lang="en-US" dirty="0" smtClean="0"/>
              <a:t> </a:t>
            </a:r>
            <a:r>
              <a:rPr lang="hi-IN" dirty="0" smtClean="0"/>
              <a:t>की भूमिका</a:t>
            </a:r>
            <a:endParaRPr lang="en-US" dirty="0" smtClean="0"/>
          </a:p>
          <a:p>
            <a:r>
              <a:rPr lang="hi-IN" dirty="0" smtClean="0"/>
              <a:t> </a:t>
            </a:r>
            <a:endParaRPr lang="en-US" dirty="0">
              <a:solidFill>
                <a:srgbClr val="C00000"/>
              </a:solidFill>
            </a:endParaRPr>
          </a:p>
        </p:txBody>
      </p:sp>
      <p:sp>
        <p:nvSpPr>
          <p:cNvPr id="2" name="Title 1"/>
          <p:cNvSpPr>
            <a:spLocks noGrp="1"/>
          </p:cNvSpPr>
          <p:nvPr>
            <p:ph type="title"/>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b="1" dirty="0" smtClean="0">
                <a:solidFill>
                  <a:srgbClr val="C00000"/>
                </a:solidFill>
              </a:rPr>
              <a:t>उपयोगकर्ता-आधारित भुगतान </a:t>
            </a:r>
            <a:r>
              <a:rPr lang="hi-IN" b="1" dirty="0" smtClean="0">
                <a:solidFill>
                  <a:srgbClr val="0070C0"/>
                </a:solidFill>
              </a:rPr>
              <a:t>(</a:t>
            </a:r>
            <a:r>
              <a:rPr lang="en-US" b="1" dirty="0" smtClean="0">
                <a:solidFill>
                  <a:srgbClr val="0070C0"/>
                </a:solidFill>
              </a:rPr>
              <a:t>User-Fee):</a:t>
            </a:r>
            <a:r>
              <a:rPr lang="en-US" dirty="0" smtClean="0">
                <a:solidFill>
                  <a:srgbClr val="0070C0"/>
                </a:solidFill>
              </a:rPr>
              <a:t> </a:t>
            </a:r>
            <a:r>
              <a:rPr lang="hi-IN" dirty="0" smtClean="0">
                <a:solidFill>
                  <a:srgbClr val="0070C0"/>
                </a:solidFill>
              </a:rPr>
              <a:t>कई परियोजनाओं में निजी भागीदारों को उपयोगकर्ता शुल्क (टोल, फीस) वसूलने का अधिकार दिया जाता है ताकि वे अपनी निवेश लागत निकाल सकें।</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b="1" dirty="0" smtClean="0"/>
              <a:t>2. </a:t>
            </a:r>
            <a:r>
              <a:rPr lang="hi-IN" b="1" dirty="0" smtClean="0">
                <a:solidFill>
                  <a:srgbClr val="C00000"/>
                </a:solidFill>
              </a:rPr>
              <a:t>जोखिम और जिम्मेदारी का आवंटन </a:t>
            </a:r>
            <a:r>
              <a:rPr lang="hi-IN" b="1" dirty="0" smtClean="0"/>
              <a:t>(</a:t>
            </a:r>
            <a:r>
              <a:rPr lang="en-US" b="1" dirty="0" smtClean="0"/>
              <a:t>Allocation of Risk)</a:t>
            </a:r>
          </a:p>
          <a:p>
            <a:r>
              <a:rPr lang="hi-IN" dirty="0" smtClean="0"/>
              <a:t>पीपीपी मॉडल का मूल सिद्धांत सरकार और निजी क्षेत्र के बीच </a:t>
            </a:r>
            <a:r>
              <a:rPr lang="hi-IN" b="1" dirty="0" smtClean="0"/>
              <a:t>जोखिमों का उचित बंटवारा</a:t>
            </a:r>
            <a:r>
              <a:rPr lang="hi-IN" dirty="0" smtClean="0"/>
              <a:t> करना है।</a:t>
            </a:r>
          </a:p>
          <a:p>
            <a:r>
              <a:rPr lang="hi-IN" dirty="0" smtClean="0">
                <a:solidFill>
                  <a:srgbClr val="C00000"/>
                </a:solidFill>
              </a:rPr>
              <a:t>निजी भागीदार आमतौर पर डिजाइनिंग, वित्तीय निवेश, निर्माण और परिचालन (</a:t>
            </a:r>
            <a:r>
              <a:rPr lang="en-US" dirty="0" smtClean="0">
                <a:solidFill>
                  <a:srgbClr val="C00000"/>
                </a:solidFill>
              </a:rPr>
              <a:t>Operational Management) </a:t>
            </a:r>
            <a:r>
              <a:rPr lang="hi-IN" dirty="0" smtClean="0">
                <a:solidFill>
                  <a:srgbClr val="C00000"/>
                </a:solidFill>
              </a:rPr>
              <a:t>की जिम्मेदारी संभालता है।</a:t>
            </a:r>
          </a:p>
          <a:p>
            <a:r>
              <a:rPr lang="hi-IN" dirty="0" smtClean="0">
                <a:solidFill>
                  <a:srgbClr val="7030A0"/>
                </a:solidFill>
              </a:rPr>
              <a:t>सरकार भूमि अधिग्रहण, आवश्यक वैधानिक अनुमतियां (</a:t>
            </a:r>
            <a:r>
              <a:rPr lang="en-US" dirty="0" smtClean="0">
                <a:solidFill>
                  <a:srgbClr val="7030A0"/>
                </a:solidFill>
              </a:rPr>
              <a:t>Regulatory Approvals) </a:t>
            </a:r>
            <a:r>
              <a:rPr lang="hi-IN" dirty="0" smtClean="0">
                <a:solidFill>
                  <a:srgbClr val="7030A0"/>
                </a:solidFill>
              </a:rPr>
              <a:t>और शुरुआती इंफ्रास्ट्रक्चर सहायता प्रदान करती है।</a:t>
            </a:r>
          </a:p>
          <a:p>
            <a:endParaRPr lang="en-US" dirty="0"/>
          </a:p>
        </p:txBody>
      </p:sp>
      <p:sp>
        <p:nvSpPr>
          <p:cNvPr id="2" name="Title 1"/>
          <p:cNvSpPr>
            <a:spLocks noGrp="1"/>
          </p:cNvSpPr>
          <p:nvPr>
            <p:ph type="title"/>
          </p:nvPr>
        </p:nvSpPr>
        <p:spPr/>
        <p:txBody>
          <a:bodyPr/>
          <a:lstStyle/>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b="1" dirty="0" smtClean="0">
                <a:solidFill>
                  <a:srgbClr val="C00000"/>
                </a:solidFill>
              </a:rPr>
              <a:t>DBFOT</a:t>
            </a:r>
            <a:r>
              <a:rPr lang="en-US" b="1" dirty="0" smtClean="0"/>
              <a:t> / </a:t>
            </a:r>
            <a:r>
              <a:rPr lang="en-US" b="1" dirty="0" smtClean="0">
                <a:solidFill>
                  <a:srgbClr val="7030A0"/>
                </a:solidFill>
              </a:rPr>
              <a:t>BOT</a:t>
            </a:r>
            <a:r>
              <a:rPr lang="en-US" b="1" dirty="0" smtClean="0"/>
              <a:t> / </a:t>
            </a:r>
            <a:r>
              <a:rPr lang="en-US" b="1" dirty="0" smtClean="0">
                <a:solidFill>
                  <a:srgbClr val="00B050"/>
                </a:solidFill>
              </a:rPr>
              <a:t>HAM</a:t>
            </a:r>
            <a:r>
              <a:rPr lang="en-US" b="1" dirty="0" smtClean="0"/>
              <a:t> etc</a:t>
            </a:r>
            <a:r>
              <a:rPr lang="en-US" dirty="0" smtClean="0"/>
              <a:t> </a:t>
            </a:r>
            <a:r>
              <a:rPr lang="hi-IN" dirty="0" smtClean="0"/>
              <a:t>के लिए </a:t>
            </a:r>
            <a:r>
              <a:rPr lang="hi-IN" dirty="0" smtClean="0">
                <a:solidFill>
                  <a:srgbClr val="C00000"/>
                </a:solidFill>
              </a:rPr>
              <a:t>लागू प्रक्रिया </a:t>
            </a:r>
            <a:r>
              <a:rPr lang="en-US" dirty="0" smtClean="0">
                <a:solidFill>
                  <a:srgbClr val="C00000"/>
                </a:solidFill>
              </a:rPr>
              <a:t>Private concessionaire </a:t>
            </a:r>
            <a:r>
              <a:rPr lang="hi-IN" dirty="0" smtClean="0">
                <a:solidFill>
                  <a:srgbClr val="C00000"/>
                </a:solidFill>
              </a:rPr>
              <a:t>के चयन हेतु</a:t>
            </a:r>
            <a:r>
              <a:rPr lang="en-US" dirty="0" smtClean="0">
                <a:solidFill>
                  <a:srgbClr val="C00000"/>
                </a:solidFill>
              </a:rPr>
              <a:t> </a:t>
            </a:r>
            <a:r>
              <a:rPr lang="en-US" b="1" dirty="0" smtClean="0">
                <a:solidFill>
                  <a:srgbClr val="C00000"/>
                </a:solidFill>
              </a:rPr>
              <a:t>Request for quotation(RFQ)/(Request for  proposal(RFP )</a:t>
            </a:r>
            <a:r>
              <a:rPr lang="en-US" dirty="0" smtClean="0">
                <a:solidFill>
                  <a:srgbClr val="C00000"/>
                </a:solidFill>
              </a:rPr>
              <a:t> </a:t>
            </a:r>
            <a:r>
              <a:rPr lang="hi-IN" dirty="0" smtClean="0">
                <a:solidFill>
                  <a:srgbClr val="C00000"/>
                </a:solidFill>
              </a:rPr>
              <a:t>प्रक्रिया </a:t>
            </a:r>
            <a:r>
              <a:rPr lang="en-US" b="1" dirty="0" smtClean="0">
                <a:solidFill>
                  <a:srgbClr val="C00000"/>
                </a:solidFill>
              </a:rPr>
              <a:t>Concession Agreement</a:t>
            </a:r>
            <a:r>
              <a:rPr lang="en-US" dirty="0" smtClean="0">
                <a:solidFill>
                  <a:srgbClr val="C00000"/>
                </a:solidFill>
              </a:rPr>
              <a:t> </a:t>
            </a:r>
            <a:r>
              <a:rPr lang="hi-IN" dirty="0" smtClean="0">
                <a:solidFill>
                  <a:srgbClr val="C00000"/>
                </a:solidFill>
              </a:rPr>
              <a:t>के प्रमुख प्रावधान बिहार सरकार के </a:t>
            </a:r>
            <a:r>
              <a:rPr lang="en-US" b="1" dirty="0" smtClean="0">
                <a:solidFill>
                  <a:srgbClr val="C00000"/>
                </a:solidFill>
              </a:rPr>
              <a:t>Finance Department</a:t>
            </a:r>
            <a:r>
              <a:rPr lang="en-US" dirty="0" smtClean="0">
                <a:solidFill>
                  <a:srgbClr val="C00000"/>
                </a:solidFill>
              </a:rPr>
              <a:t> </a:t>
            </a:r>
            <a:r>
              <a:rPr lang="hi-IN" dirty="0" smtClean="0">
                <a:solidFill>
                  <a:srgbClr val="C00000"/>
                </a:solidFill>
              </a:rPr>
              <a:t>के संबंधित आदेश/परिपत्र में </a:t>
            </a:r>
            <a:r>
              <a:rPr lang="en-US" dirty="0" smtClean="0">
                <a:solidFill>
                  <a:srgbClr val="C00000"/>
                </a:solidFill>
              </a:rPr>
              <a:t>PPP/HAM </a:t>
            </a:r>
            <a:r>
              <a:rPr lang="hi-IN" dirty="0" smtClean="0">
                <a:solidFill>
                  <a:srgbClr val="C00000"/>
                </a:solidFill>
              </a:rPr>
              <a:t>परियोजनाओं के लिए लागू प्रक्रिया</a:t>
            </a:r>
            <a:r>
              <a:rPr lang="en-US" dirty="0" smtClean="0">
                <a:solidFill>
                  <a:srgbClr val="C00000"/>
                </a:solidFill>
              </a:rPr>
              <a:t> </a:t>
            </a:r>
            <a:r>
              <a:rPr lang="hi-IN" dirty="0" smtClean="0">
                <a:solidFill>
                  <a:srgbClr val="C00000"/>
                </a:solidFill>
              </a:rPr>
              <a:t>है। </a:t>
            </a:r>
          </a:p>
          <a:p>
            <a:r>
              <a:rPr lang="hi-IN" dirty="0" smtClean="0">
                <a:solidFill>
                  <a:srgbClr val="C00000"/>
                </a:solidFill>
              </a:rPr>
              <a:t>इसका उपयोग कोई कंपनी या सरकारी संस्था किसी सप्लायर (विक्रेता) से विशिष्ट उत्पादों या सेवाओं की कीमत (प्राइस) जानने के लिए करती है</a:t>
            </a:r>
            <a:r>
              <a:rPr lang="hi-IN" dirty="0" smtClean="0"/>
              <a:t>।</a:t>
            </a:r>
          </a:p>
          <a:p>
            <a:r>
              <a:rPr lang="hi-IN" dirty="0" smtClean="0"/>
              <a:t>इसका मुख्य उद्देश्य अलग-अलग वेंडर्स से सबसे कम और सही कीमत (बेस्ट प्राइस) का पता लगाना होता है।</a:t>
            </a:r>
          </a:p>
          <a:p>
            <a:r>
              <a:rPr lang="hi-IN" dirty="0" smtClean="0"/>
              <a:t>जब खरीदार को पूरी तरह पता हो कि उसे कौन सा उत्पाद या सेवा चाहिए।</a:t>
            </a:r>
          </a:p>
          <a:p>
            <a:r>
              <a:rPr lang="hi-IN" dirty="0" smtClean="0"/>
              <a:t>जब उत्पाद की क्वालिटी, मात्रा और जरूरतें बिल्कुल स्पष्ट हों।</a:t>
            </a:r>
          </a:p>
          <a:p>
            <a:r>
              <a:rPr lang="hi-IN" dirty="0" smtClean="0"/>
              <a:t>जब कई सप्लायर्स से कीमतों की तुलना करके सबसे सस्ता और अच्छा विकल्प चुनना हो।</a:t>
            </a:r>
          </a:p>
          <a:p>
            <a:endParaRPr lang="en-US" dirty="0"/>
          </a:p>
        </p:txBody>
      </p:sp>
      <p:sp>
        <p:nvSpPr>
          <p:cNvPr id="2" name="Title 1"/>
          <p:cNvSpPr>
            <a:spLocks noGrp="1"/>
          </p:cNvSpPr>
          <p:nvPr>
            <p:ph type="title"/>
          </p:nvPr>
        </p:nvSpPr>
        <p:spPr/>
        <p:txBody>
          <a:bodyPr/>
          <a:lstStyle/>
          <a:p>
            <a:r>
              <a:rPr lang="en-US" dirty="0" smtClean="0"/>
              <a:t>Type of PPP and its selection</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hi-IN" dirty="0" smtClean="0">
                <a:solidFill>
                  <a:srgbClr val="C00000"/>
                </a:solidFill>
              </a:rPr>
              <a:t>व्यवहार्यता अंतर वित्तपोषण (</a:t>
            </a:r>
            <a:r>
              <a:rPr lang="en-US" dirty="0" smtClean="0">
                <a:solidFill>
                  <a:srgbClr val="C00000"/>
                </a:solidFill>
              </a:rPr>
              <a:t>Viability Gap Funding - VGF) </a:t>
            </a:r>
            <a:r>
              <a:rPr lang="hi-IN" dirty="0" smtClean="0">
                <a:solidFill>
                  <a:srgbClr val="C00000"/>
                </a:solidFill>
              </a:rPr>
              <a:t>सरकार द्वारा दी जाने वाली वह वित्तीय सहायता या अनुदान है, जिसका उपयोग उन बुनियादी ढांचा (</a:t>
            </a:r>
            <a:r>
              <a:rPr lang="en-US" dirty="0" smtClean="0">
                <a:solidFill>
                  <a:srgbClr val="C00000"/>
                </a:solidFill>
              </a:rPr>
              <a:t>Infrastructure) </a:t>
            </a:r>
            <a:r>
              <a:rPr lang="hi-IN" dirty="0" smtClean="0">
                <a:solidFill>
                  <a:srgbClr val="0070C0"/>
                </a:solidFill>
              </a:rPr>
              <a:t>परियोजनाओं को व्यावसायिक रूप से सफल बनाने के लिए किया जाता है जो समाज के लिए बेहद जरूरी हैं लेकिन अकेले निजी निवेश के लिए फायदे का सौदा नहीं होतीं।</a:t>
            </a:r>
          </a:p>
          <a:p>
            <a:r>
              <a:rPr lang="hi-IN" b="1" dirty="0" smtClean="0">
                <a:solidFill>
                  <a:srgbClr val="00B050"/>
                </a:solidFill>
              </a:rPr>
              <a:t>मुनाफे की कमी:</a:t>
            </a:r>
            <a:r>
              <a:rPr lang="hi-IN" dirty="0" smtClean="0">
                <a:solidFill>
                  <a:srgbClr val="00B050"/>
                </a:solidFill>
              </a:rPr>
              <a:t> कुछ प्रोजेक्ट्स की लागत बहुत ज्यादा होती है और कमाई कम।</a:t>
            </a:r>
          </a:p>
          <a:p>
            <a:r>
              <a:rPr lang="hi-IN" b="1" dirty="0" smtClean="0">
                <a:solidFill>
                  <a:srgbClr val="0070C0"/>
                </a:solidFill>
              </a:rPr>
              <a:t>निजी हिस्सेदारी:</a:t>
            </a:r>
            <a:r>
              <a:rPr lang="hi-IN" dirty="0" smtClean="0">
                <a:solidFill>
                  <a:srgbClr val="0070C0"/>
                </a:solidFill>
              </a:rPr>
              <a:t> निजी कंपनियां घाटे वाले प्रोजेक्ट में पैसा नहीं लगाना चाहतीं।</a:t>
            </a:r>
          </a:p>
          <a:p>
            <a:r>
              <a:rPr lang="hi-IN" dirty="0" smtClean="0">
                <a:solidFill>
                  <a:srgbClr val="C00000"/>
                </a:solidFill>
              </a:rPr>
              <a:t>ऐसी महत्वपूर्ण बुनियादी ढांचा परियोजनाएं जो आर्थिक</a:t>
            </a:r>
            <a:r>
              <a:rPr lang="en-US" dirty="0" smtClean="0">
                <a:solidFill>
                  <a:srgbClr val="C00000"/>
                </a:solidFill>
              </a:rPr>
              <a:t> </a:t>
            </a:r>
            <a:r>
              <a:rPr lang="hi-IN" dirty="0" smtClean="0">
                <a:solidFill>
                  <a:srgbClr val="C00000"/>
                </a:solidFill>
              </a:rPr>
              <a:t>रूप से आवश्यक हैं लेकिन वित्तीय रूप से तुरंत लाभदायक नहीं हैं, उन्हें व्यवहार्य बनाने के लिए सरकार द्वारा पूंजीगत अनुदान (</a:t>
            </a:r>
            <a:r>
              <a:rPr lang="en-US" dirty="0" smtClean="0">
                <a:solidFill>
                  <a:srgbClr val="C00000"/>
                </a:solidFill>
              </a:rPr>
              <a:t>Capital Grant) </a:t>
            </a:r>
            <a:r>
              <a:rPr lang="hi-IN" dirty="0" smtClean="0">
                <a:solidFill>
                  <a:srgbClr val="C00000"/>
                </a:solidFill>
              </a:rPr>
              <a:t>या सब्सिडी दी जाती है।</a:t>
            </a:r>
            <a:endParaRPr lang="en-US" dirty="0" smtClean="0">
              <a:solidFill>
                <a:srgbClr val="C00000"/>
              </a:solidFill>
            </a:endParaRPr>
          </a:p>
          <a:p>
            <a:endParaRPr lang="hi-IN" dirty="0" smtClean="0">
              <a:solidFill>
                <a:srgbClr val="C00000"/>
              </a:solidFill>
            </a:endParaRPr>
          </a:p>
          <a:p>
            <a:endParaRPr lang="en-US" dirty="0">
              <a:solidFill>
                <a:srgbClr val="C00000"/>
              </a:solidFill>
            </a:endParaRPr>
          </a:p>
        </p:txBody>
      </p:sp>
      <p:sp>
        <p:nvSpPr>
          <p:cNvPr id="2" name="Title 1"/>
          <p:cNvSpPr>
            <a:spLocks noGrp="1"/>
          </p:cNvSpPr>
          <p:nvPr>
            <p:ph type="title"/>
          </p:nvPr>
        </p:nvSpPr>
        <p:spPr>
          <a:xfrm>
            <a:off x="428596" y="357166"/>
            <a:ext cx="8229600" cy="1143000"/>
          </a:xfrm>
        </p:spPr>
        <p:txBody>
          <a:bodyPr>
            <a:normAutofit/>
          </a:bodyPr>
          <a:lstStyle/>
          <a:p>
            <a:r>
              <a:rPr lang="en-US" sz="3200" dirty="0" smtClean="0"/>
              <a:t>Viability Gap Funding – (VGF)</a:t>
            </a:r>
            <a:r>
              <a:rPr lang="hi-IN" sz="3200" dirty="0" smtClean="0"/>
              <a:t> व्यवहार्यता अंतर वित्तपोषण </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b="1" dirty="0" smtClean="0">
                <a:solidFill>
                  <a:srgbClr val="C00000"/>
                </a:solidFill>
              </a:rPr>
              <a:t>DBFOT</a:t>
            </a:r>
            <a:r>
              <a:rPr lang="en-US" b="1" dirty="0" smtClean="0"/>
              <a:t> / </a:t>
            </a:r>
            <a:r>
              <a:rPr lang="en-US" b="1" dirty="0" smtClean="0">
                <a:solidFill>
                  <a:srgbClr val="7030A0"/>
                </a:solidFill>
              </a:rPr>
              <a:t>BOT</a:t>
            </a:r>
            <a:r>
              <a:rPr lang="en-US" b="1" dirty="0" smtClean="0"/>
              <a:t> / </a:t>
            </a:r>
            <a:r>
              <a:rPr lang="en-US" b="1" dirty="0" smtClean="0">
                <a:solidFill>
                  <a:srgbClr val="00B050"/>
                </a:solidFill>
              </a:rPr>
              <a:t>HAM</a:t>
            </a:r>
            <a:r>
              <a:rPr lang="en-US" b="1" dirty="0" smtClean="0"/>
              <a:t> etc</a:t>
            </a:r>
            <a:r>
              <a:rPr lang="en-US" dirty="0" smtClean="0"/>
              <a:t>  </a:t>
            </a:r>
            <a:r>
              <a:rPr lang="hi-IN" dirty="0" smtClean="0"/>
              <a:t>के लिए लागू प्रक्रिया </a:t>
            </a:r>
            <a:r>
              <a:rPr lang="en-US" dirty="0" smtClean="0"/>
              <a:t>Private concessionaire </a:t>
            </a:r>
            <a:r>
              <a:rPr lang="hi-IN" dirty="0" smtClean="0"/>
              <a:t>के चयन हेतु  प्रक्रिया</a:t>
            </a:r>
            <a:r>
              <a:rPr lang="en-US" dirty="0" smtClean="0"/>
              <a:t> </a:t>
            </a:r>
            <a:r>
              <a:rPr lang="en-US" b="1" dirty="0" smtClean="0"/>
              <a:t>Request for quotation(RFQ)/(Request for  proposal(RFP )</a:t>
            </a:r>
            <a:r>
              <a:rPr lang="en-US" dirty="0" smtClean="0"/>
              <a:t> </a:t>
            </a:r>
            <a:r>
              <a:rPr lang="hi-IN" dirty="0" smtClean="0"/>
              <a:t>प्रक्रिया </a:t>
            </a:r>
            <a:r>
              <a:rPr lang="en-US" b="1" dirty="0" smtClean="0"/>
              <a:t>Concession Agreement</a:t>
            </a:r>
            <a:r>
              <a:rPr lang="en-US" dirty="0" smtClean="0"/>
              <a:t> </a:t>
            </a:r>
            <a:r>
              <a:rPr lang="hi-IN" dirty="0" smtClean="0"/>
              <a:t>के प्रमुख प्रावधान बिहार सरकार के </a:t>
            </a:r>
            <a:r>
              <a:rPr lang="en-US" b="1" dirty="0" smtClean="0"/>
              <a:t>Finance Department</a:t>
            </a:r>
            <a:r>
              <a:rPr lang="en-US" dirty="0" smtClean="0"/>
              <a:t> </a:t>
            </a:r>
            <a:r>
              <a:rPr lang="hi-IN" dirty="0" smtClean="0"/>
              <a:t>के संबंधित आदेश/परिपत्र में </a:t>
            </a:r>
            <a:r>
              <a:rPr lang="en-US" dirty="0" smtClean="0"/>
              <a:t>PPP/HAM </a:t>
            </a:r>
            <a:r>
              <a:rPr lang="hi-IN" dirty="0" smtClean="0"/>
              <a:t>परियोजनाओं के लिए लागू प्रक्रिया</a:t>
            </a:r>
            <a:endParaRPr lang="en-US" dirty="0" smtClean="0"/>
          </a:p>
          <a:p>
            <a:endParaRPr lang="en-US" dirty="0" smtClean="0"/>
          </a:p>
          <a:p>
            <a:r>
              <a:rPr lang="en-US" b="1" dirty="0" smtClean="0"/>
              <a:t> </a:t>
            </a:r>
            <a:r>
              <a:rPr lang="en-US" b="1" dirty="0" smtClean="0">
                <a:solidFill>
                  <a:srgbClr val="C00000"/>
                </a:solidFill>
              </a:rPr>
              <a:t>RFI:</a:t>
            </a:r>
            <a:r>
              <a:rPr lang="en-US" dirty="0" smtClean="0">
                <a:solidFill>
                  <a:srgbClr val="C00000"/>
                </a:solidFill>
              </a:rPr>
              <a:t> </a:t>
            </a:r>
            <a:r>
              <a:rPr lang="hi-IN" dirty="0" smtClean="0">
                <a:solidFill>
                  <a:srgbClr val="C00000"/>
                </a:solidFill>
              </a:rPr>
              <a:t>केवल जानकारी जुटाने के लिए।</a:t>
            </a:r>
            <a:endParaRPr lang="en-US" dirty="0" smtClean="0">
              <a:solidFill>
                <a:srgbClr val="C00000"/>
              </a:solidFill>
            </a:endParaRPr>
          </a:p>
          <a:p>
            <a:r>
              <a:rPr lang="en-US" dirty="0" smtClean="0">
                <a:solidFill>
                  <a:srgbClr val="00B050"/>
                </a:solidFill>
              </a:rPr>
              <a:t>RFP </a:t>
            </a:r>
            <a:r>
              <a:rPr lang="hi-IN" dirty="0" smtClean="0">
                <a:solidFill>
                  <a:srgbClr val="00B050"/>
                </a:solidFill>
              </a:rPr>
              <a:t>का मतलब </a:t>
            </a:r>
            <a:r>
              <a:rPr lang="hi-IN" b="1" dirty="0" smtClean="0">
                <a:solidFill>
                  <a:srgbClr val="00B050"/>
                </a:solidFill>
              </a:rPr>
              <a:t>"प्रस्ताव के लिए अनुरोध</a:t>
            </a:r>
            <a:r>
              <a:rPr lang="hi-IN" b="1" dirty="0" smtClean="0">
                <a:solidFill>
                  <a:srgbClr val="00B050"/>
                </a:solidFill>
                <a:hlinkClick r:id="rId2"/>
              </a:rPr>
              <a:t>“</a:t>
            </a:r>
            <a:r>
              <a:rPr lang="hi-IN" dirty="0" smtClean="0">
                <a:solidFill>
                  <a:srgbClr val="00B050"/>
                </a:solidFill>
              </a:rPr>
              <a:t> होता है।</a:t>
            </a:r>
            <a:endParaRPr lang="en-US" dirty="0" smtClean="0">
              <a:solidFill>
                <a:srgbClr val="00B050"/>
              </a:solidFill>
            </a:endParaRPr>
          </a:p>
          <a:p>
            <a:r>
              <a:rPr lang="en-US" b="1" dirty="0" smtClean="0">
                <a:solidFill>
                  <a:srgbClr val="002060"/>
                </a:solidFill>
              </a:rPr>
              <a:t>RFQ:</a:t>
            </a:r>
            <a:r>
              <a:rPr lang="en-US" dirty="0" smtClean="0">
                <a:solidFill>
                  <a:srgbClr val="002060"/>
                </a:solidFill>
              </a:rPr>
              <a:t> </a:t>
            </a:r>
            <a:r>
              <a:rPr lang="hi-IN" dirty="0" smtClean="0">
                <a:solidFill>
                  <a:srgbClr val="002060"/>
                </a:solidFill>
              </a:rPr>
              <a:t>केवल मूल्य (कीमत) जानने के लिए</a:t>
            </a:r>
          </a:p>
          <a:p>
            <a:r>
              <a:rPr lang="hi-IN" dirty="0" smtClean="0">
                <a:solidFill>
                  <a:srgbClr val="0070C0"/>
                </a:solidFill>
              </a:rPr>
              <a:t>संभावित विक्रेताओं या ठेकेदारों से प्रोजेक्ट के लिए प्रस्ताव मांगने का साधन।</a:t>
            </a:r>
          </a:p>
          <a:p>
            <a:r>
              <a:rPr lang="hi-IN" dirty="0" smtClean="0">
                <a:solidFill>
                  <a:srgbClr val="0070C0"/>
                </a:solidFill>
              </a:rPr>
              <a:t>इसमें प्रोजेक्ट की जरूरतें, उद्देश्य और मूल्यांकन के नियम लिखे होते हैं।</a:t>
            </a:r>
            <a:endParaRPr lang="en-US" dirty="0" smtClean="0">
              <a:solidFill>
                <a:srgbClr val="0070C0"/>
              </a:solidFill>
            </a:endParaRPr>
          </a:p>
          <a:p>
            <a:pPr>
              <a:buNone/>
            </a:pPr>
            <a:endParaRPr lang="hi-IN" dirty="0" smtClean="0">
              <a:solidFill>
                <a:srgbClr val="0070C0"/>
              </a:solidFill>
            </a:endParaRPr>
          </a:p>
          <a:p>
            <a:r>
              <a:rPr lang="hi-IN" dirty="0" smtClean="0">
                <a:solidFill>
                  <a:srgbClr val="0070C0"/>
                </a:solidFill>
              </a:rPr>
              <a:t>इसमें सिर्फ कीमत नहीं, बल्कि पूरा कार्य-प्रस्ताव देखा जाता है। सबसे अच्छा और किफायती समाधान खोजना।</a:t>
            </a:r>
          </a:p>
          <a:p>
            <a:endParaRPr lang="hi-IN" dirty="0" smtClean="0"/>
          </a:p>
          <a:p>
            <a:endParaRPr lang="en-US" dirty="0" smtClean="0"/>
          </a:p>
          <a:p>
            <a:endParaRPr lang="en-US" dirty="0" smtClean="0"/>
          </a:p>
          <a:p>
            <a:endParaRPr lang="en-US" dirty="0"/>
          </a:p>
        </p:txBody>
      </p:sp>
      <p:sp>
        <p:nvSpPr>
          <p:cNvPr id="2" name="Title 1"/>
          <p:cNvSpPr>
            <a:spLocks noGrp="1"/>
          </p:cNvSpPr>
          <p:nvPr>
            <p:ph type="title"/>
          </p:nvPr>
        </p:nvSpPr>
        <p:spPr/>
        <p:txBody>
          <a:bodyPr/>
          <a:lstStyle/>
          <a:p>
            <a:r>
              <a:rPr lang="en-US" dirty="0" smtClean="0"/>
              <a:t>Type of PPP and its selection</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14282" y="1928802"/>
          <a:ext cx="8229600" cy="6217920"/>
        </p:xfrm>
        <a:graphic>
          <a:graphicData uri="http://schemas.openxmlformats.org/drawingml/2006/table">
            <a:tbl>
              <a:tblPr firstRow="1" bandRow="1">
                <a:tableStyleId>{5C22544A-7EE6-4342-B048-85BDC9FD1C3A}</a:tableStyleId>
              </a:tblPr>
              <a:tblGrid>
                <a:gridCol w="2743200"/>
                <a:gridCol w="2471774"/>
                <a:gridCol w="3014626"/>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PPP Model</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Government/Authority</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Private Partner/</a:t>
                      </a:r>
                      <a:r>
                        <a:rPr lang="en-US" b="1" dirty="0" smtClean="0"/>
                        <a:t>/</a:t>
                      </a:r>
                      <a:r>
                        <a:rPr lang="hi-IN" dirty="0" smtClean="0"/>
                        <a:t> निजी कंपनी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DBFOT</a:t>
                      </a:r>
                    </a:p>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C00000"/>
                          </a:solidFill>
                        </a:rPr>
                        <a:t>(Design, Build, Finance, Operate and Transfer)</a:t>
                      </a:r>
                    </a:p>
                    <a:p>
                      <a:pPr marL="0" marR="0" indent="0" algn="l" defTabSz="914400" rtl="0" eaLnBrk="1" fontAlgn="auto" latinLnBrk="0" hangingPunct="1">
                        <a:lnSpc>
                          <a:spcPct val="100000"/>
                        </a:lnSpc>
                        <a:spcBef>
                          <a:spcPts val="0"/>
                        </a:spcBef>
                        <a:spcAft>
                          <a:spcPts val="0"/>
                        </a:spcAft>
                        <a:buClrTx/>
                        <a:buSzTx/>
                        <a:buFontTx/>
                        <a:buNone/>
                        <a:tabLst/>
                        <a:defRPr/>
                      </a:pPr>
                      <a:r>
                        <a:rPr lang="hi-IN" dirty="0" smtClean="0"/>
                        <a:t>यह सार्वजनिक-निजी भागीदारी (</a:t>
                      </a:r>
                      <a:r>
                        <a:rPr lang="en-US" b="1" dirty="0" smtClean="0"/>
                        <a:t>PPP</a:t>
                      </a:r>
                      <a:r>
                        <a:rPr lang="en-US" dirty="0" smtClean="0"/>
                        <a:t>) </a:t>
                      </a:r>
                      <a:r>
                        <a:rPr lang="hi-IN" dirty="0" smtClean="0"/>
                        <a:t>का एक मॉडल या ढांचा है, जिसका उपयोग सरकारें और प्राधिकरण बड़े बुनियादी ढांचे (जैसे हाईवे, रोड, और अन्य कमर्शियल प्रोजेक्ट्स) को विकसित करने के लिए करती हैं।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B050"/>
                          </a:solidFill>
                        </a:rPr>
                        <a:t>Project support/land/VGF </a:t>
                      </a:r>
                      <a:r>
                        <a:rPr lang="en-US" dirty="0" err="1" smtClean="0">
                          <a:solidFill>
                            <a:srgbClr val="00B050"/>
                          </a:solidFill>
                        </a:rPr>
                        <a:t>आदि</a:t>
                      </a:r>
                      <a:r>
                        <a:rPr lang="en-US" dirty="0" smtClean="0">
                          <a:solidFill>
                            <a:srgbClr val="00B050"/>
                          </a:solidFill>
                        </a:rPr>
                        <a:t>, agreement </a:t>
                      </a:r>
                      <a:r>
                        <a:rPr lang="en-US" dirty="0" err="1" smtClean="0">
                          <a:solidFill>
                            <a:srgbClr val="00B050"/>
                          </a:solidFill>
                        </a:rPr>
                        <a:t>के</a:t>
                      </a:r>
                      <a:r>
                        <a:rPr lang="en-US" dirty="0" smtClean="0">
                          <a:solidFill>
                            <a:srgbClr val="00B050"/>
                          </a:solidFill>
                        </a:rPr>
                        <a:t> </a:t>
                      </a:r>
                      <a:r>
                        <a:rPr lang="en-US" dirty="0" err="1" smtClean="0">
                          <a:solidFill>
                            <a:srgbClr val="00B050"/>
                          </a:solidFill>
                        </a:rPr>
                        <a:t>अनुसार</a:t>
                      </a:r>
                      <a:endParaRPr lang="en-US" dirty="0" smtClean="0">
                        <a:solidFill>
                          <a:srgbClr val="00B050"/>
                        </a:solidFill>
                      </a:endParaRP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70C0"/>
                          </a:solidFill>
                        </a:rPr>
                        <a:t>Design + Build + Finance + Operate + Transfer</a:t>
                      </a: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Design (</a:t>
                      </a:r>
                      <a:r>
                        <a:rPr lang="hi-IN" b="1" dirty="0" smtClean="0"/>
                        <a:t>डिजाइन):</a:t>
                      </a:r>
                      <a:r>
                        <a:rPr lang="hi-IN" dirty="0" smtClean="0"/>
                        <a:t> निजी कंपनी या ठेकेदार परियोजना का नक्शा और रूपरेखा तैयार करता है।</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Build (</a:t>
                      </a:r>
                      <a:r>
                        <a:rPr lang="hi-IN" b="1" dirty="0" smtClean="0"/>
                        <a:t>निर्माण):</a:t>
                      </a:r>
                      <a:r>
                        <a:rPr lang="hi-IN" dirty="0" smtClean="0"/>
                        <a:t> कंपनी खुद उस परियोजना या ढांचे (इन्फ्रास्ट्रक्चर) का निर्माण करती है।</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Finance (</a:t>
                      </a:r>
                      <a:r>
                        <a:rPr lang="hi-IN" b="1" dirty="0" smtClean="0"/>
                        <a:t>वित्तपोषण):</a:t>
                      </a:r>
                      <a:r>
                        <a:rPr lang="hi-IN" dirty="0" smtClean="0"/>
                        <a:t> इस प्रोजेक्ट में पैसा (फंडिंग) भी निजी कंपनी द्वारा ही लगाया जाता है।</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hi-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hi-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hi-IN"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0070C0"/>
                        </a:solidFill>
                      </a:endParaRPr>
                    </a:p>
                    <a:p>
                      <a:endParaRPr lang="en-US" dirty="0"/>
                    </a:p>
                  </a:txBody>
                  <a:tcPr/>
                </a:tc>
              </a:tr>
            </a:tbl>
          </a:graphicData>
        </a:graphic>
      </p:graphicFrame>
      <p:sp>
        <p:nvSpPr>
          <p:cNvPr id="2" name="Title 1"/>
          <p:cNvSpPr>
            <a:spLocks noGrp="1"/>
          </p:cNvSpPr>
          <p:nvPr>
            <p:ph type="title"/>
          </p:nvPr>
        </p:nvSpPr>
        <p:spPr/>
        <p:txBody>
          <a:bodyPr>
            <a:normAutofit/>
          </a:bodyPr>
          <a:lstStyle/>
          <a:p>
            <a:r>
              <a:rPr lang="en-US" sz="3600" dirty="0" smtClean="0">
                <a:solidFill>
                  <a:srgbClr val="C00000"/>
                </a:solidFill>
              </a:rPr>
              <a:t>Design, Build, Finance, Operate and Transfer(DBFOT)</a:t>
            </a:r>
            <a:endParaRPr lang="en-US" sz="3600" dirty="0">
              <a:solidFill>
                <a:srgbClr val="C0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071546"/>
          <a:ext cx="8229600" cy="5394960"/>
        </p:xfrm>
        <a:graphic>
          <a:graphicData uri="http://schemas.openxmlformats.org/drawingml/2006/table">
            <a:tbl>
              <a:tblPr firstRow="1" bandRow="1">
                <a:tableStyleId>{5C22544A-7EE6-4342-B048-85BDC9FD1C3A}</a:tableStyleId>
              </a:tblPr>
              <a:tblGrid>
                <a:gridCol w="2743200"/>
                <a:gridCol w="2743200"/>
                <a:gridCol w="2743200"/>
              </a:tblGrid>
              <a:tr h="8572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PPP Model</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Government/Authority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Private Partner/</a:t>
                      </a:r>
                      <a:r>
                        <a:rPr lang="en-US" b="1" dirty="0" smtClean="0"/>
                        <a:t>/</a:t>
                      </a:r>
                      <a:r>
                        <a:rPr lang="hi-IN" dirty="0" smtClean="0"/>
                        <a:t> निजी कंपनी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r h="370840">
                <a:tc>
                  <a:txBody>
                    <a:bodyPr/>
                    <a:lstStyle/>
                    <a:p>
                      <a:endParaRPr lang="en-US"/>
                    </a:p>
                  </a:txBody>
                  <a:tcPr/>
                </a:tc>
                <a:tc>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Operate (</a:t>
                      </a:r>
                      <a:r>
                        <a:rPr lang="hi-IN" b="1" dirty="0" smtClean="0"/>
                        <a:t>संचालन)</a:t>
                      </a:r>
                      <a:r>
                        <a:rPr lang="en-US" b="1" dirty="0" smtClean="0"/>
                        <a:t>(O/M)</a:t>
                      </a:r>
                      <a:r>
                        <a:rPr lang="hi-IN" b="1" dirty="0" smtClean="0"/>
                        <a:t>:</a:t>
                      </a:r>
                      <a:r>
                        <a:rPr lang="hi-IN" dirty="0" smtClean="0"/>
                        <a:t> एक तय समय (रियायत अवधि) तक कंपनी ही उस प्रोजेक्ट का रख-रखाव और संचालन करती है। इस दौरान वह टोल या यूजर चार्ज वसूल कर अपनी लागत और मुनाफा निकालती है।</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Transfer (</a:t>
                      </a:r>
                      <a:r>
                        <a:rPr lang="hi-IN" b="1" dirty="0" smtClean="0"/>
                        <a:t>हस्तांतरण):</a:t>
                      </a:r>
                      <a:r>
                        <a:rPr lang="hi-IN" dirty="0" smtClean="0"/>
                        <a:t> अनुबंध की अवधि समाप्त होने के बाद, वह पूरी परियोजना वापस सरकार को सौंप दी जाती है</a:t>
                      </a:r>
                    </a:p>
                    <a:p>
                      <a:pPr marL="0" marR="0" indent="0" algn="l" defTabSz="914400" rtl="0" eaLnBrk="1" fontAlgn="auto" latinLnBrk="0" hangingPunct="1">
                        <a:lnSpc>
                          <a:spcPct val="100000"/>
                        </a:lnSpc>
                        <a:spcBef>
                          <a:spcPts val="0"/>
                        </a:spcBef>
                        <a:spcAft>
                          <a:spcPts val="0"/>
                        </a:spcAft>
                        <a:buClrTx/>
                        <a:buSzTx/>
                        <a:buFontTx/>
                        <a:buNone/>
                        <a:tabLst/>
                        <a:defRPr/>
                      </a:pPr>
                      <a:endParaRPr lang="hi-IN" dirty="0" smtClean="0"/>
                    </a:p>
                    <a:p>
                      <a:endParaRPr lang="en-US" dirty="0"/>
                    </a:p>
                  </a:txBody>
                  <a:tcPr/>
                </a:tc>
              </a:tr>
            </a:tbl>
          </a:graphicData>
        </a:graphic>
      </p:graphicFrame>
      <p:sp>
        <p:nvSpPr>
          <p:cNvPr id="2" name="Title 1"/>
          <p:cNvSpPr>
            <a:spLocks noGrp="1"/>
          </p:cNvSpPr>
          <p:nvPr>
            <p:ph type="title"/>
          </p:nvPr>
        </p:nvSpPr>
        <p:spPr>
          <a:xfrm>
            <a:off x="500034" y="0"/>
            <a:ext cx="8229600" cy="1143000"/>
          </a:xfrm>
        </p:spPr>
        <p:txBody>
          <a:bodyPr/>
          <a:lstStyle/>
          <a:p>
            <a:r>
              <a:rPr lang="en-US" dirty="0" smtClean="0"/>
              <a:t>continued</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525962"/>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PPP Model</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Government/Authority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Private Partner/</a:t>
                      </a:r>
                      <a:r>
                        <a:rPr lang="en-US" b="1" dirty="0" smtClean="0"/>
                        <a:t>/</a:t>
                      </a:r>
                      <a:r>
                        <a:rPr lang="hi-IN" dirty="0" smtClean="0"/>
                        <a:t> निजी कंपनी </a:t>
                      </a:r>
                    </a:p>
                  </a:txBody>
                  <a:tcPr/>
                </a:tc>
              </a:tr>
              <a:tr h="370840">
                <a:tc>
                  <a:txBody>
                    <a:bodyPr/>
                    <a:lstStyle/>
                    <a:p>
                      <a:r>
                        <a:rPr lang="en-US" sz="1800" b="1" dirty="0" smtClean="0"/>
                        <a:t>Build-Operate-Transfer(</a:t>
                      </a:r>
                      <a:r>
                        <a:rPr lang="en-US" sz="1800" dirty="0" smtClean="0"/>
                        <a:t>B O T)</a:t>
                      </a:r>
                    </a:p>
                    <a:p>
                      <a:r>
                        <a:rPr lang="hi-IN" b="1" dirty="0" smtClean="0"/>
                        <a:t>निर्माण-संचालन-स्थानांतरण</a:t>
                      </a:r>
                      <a:endParaRPr lang="en-US" b="1"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dirty="0" smtClean="0"/>
                        <a:t>जमीन/अनुमतियाँ आदि, तथा </a:t>
                      </a:r>
                      <a:r>
                        <a:rPr lang="en-US" dirty="0" smtClean="0"/>
                        <a:t>contract </a:t>
                      </a:r>
                      <a:r>
                        <a:rPr lang="hi-IN" dirty="0" smtClean="0"/>
                        <a:t>के अनुसार </a:t>
                      </a:r>
                      <a:r>
                        <a:rPr lang="en-US" dirty="0" smtClean="0"/>
                        <a:t>support</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dirty="0" smtClean="0"/>
                        <a:t>निर्माण + </a:t>
                      </a:r>
                      <a:r>
                        <a:rPr lang="en-US" dirty="0" smtClean="0"/>
                        <a:t>financing + operation (</a:t>
                      </a:r>
                      <a:r>
                        <a:rPr lang="hi-IN" b="1" dirty="0" smtClean="0"/>
                        <a:t>संचालन और रखरखाव (</a:t>
                      </a:r>
                      <a:r>
                        <a:rPr lang="en-US" b="1" dirty="0" smtClean="0"/>
                        <a:t>O&amp;M)+ Transfer</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hi-IN" dirty="0" smtClean="0"/>
                        <a:t>प्राइवेट कंपनी प्रोजेक्ट बनाती है, </a:t>
                      </a:r>
                      <a:r>
                        <a:rPr lang="en-US" dirty="0" smtClean="0"/>
                        <a:t>contract</a:t>
                      </a:r>
                      <a:r>
                        <a:rPr lang="en-US" baseline="0" dirty="0" smtClean="0"/>
                        <a:t> </a:t>
                      </a:r>
                      <a:r>
                        <a:rPr lang="hi-IN" dirty="0" smtClean="0"/>
                        <a:t> समय तक खुद चलाती है और फिर सरकार को सौंप देती है।</a:t>
                      </a:r>
                    </a:p>
                    <a:p>
                      <a:endParaRPr lang="en-US" dirty="0"/>
                    </a:p>
                  </a:txBody>
                  <a:tcPr/>
                </a:tc>
              </a:tr>
            </a:tbl>
          </a:graphicData>
        </a:graphic>
      </p:graphicFrame>
      <p:sp>
        <p:nvSpPr>
          <p:cNvPr id="2" name="Title 1"/>
          <p:cNvSpPr>
            <a:spLocks noGrp="1"/>
          </p:cNvSpPr>
          <p:nvPr>
            <p:ph type="title"/>
          </p:nvPr>
        </p:nvSpPr>
        <p:spPr/>
        <p:txBody>
          <a:bodyPr>
            <a:normAutofit fontScale="90000"/>
          </a:bodyPr>
          <a:lstStyle/>
          <a:p>
            <a:r>
              <a:rPr lang="en-US" sz="5400" b="1" dirty="0" smtClean="0"/>
              <a:t>Build-Operate-Transfer(</a:t>
            </a:r>
            <a:r>
              <a:rPr lang="en-US" sz="5400" dirty="0" smtClean="0"/>
              <a:t>B O 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525962"/>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PPP Model</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Government/Authority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Private Partner/</a:t>
                      </a:r>
                      <a:r>
                        <a:rPr lang="en-US" b="1" dirty="0" smtClean="0"/>
                        <a:t>/</a:t>
                      </a:r>
                      <a:r>
                        <a:rPr lang="hi-IN" dirty="0" smtClean="0"/>
                        <a:t> निजी कंपनी </a:t>
                      </a:r>
                    </a:p>
                  </a:txBody>
                  <a:tcPr/>
                </a:tc>
              </a:tr>
              <a:tr h="370840">
                <a:tc>
                  <a:txBody>
                    <a:bodyPr/>
                    <a:lstStyle/>
                    <a:p>
                      <a:r>
                        <a:rPr lang="en-US" dirty="0" smtClean="0"/>
                        <a:t>HAM </a:t>
                      </a:r>
                      <a:r>
                        <a:rPr lang="hi-IN" dirty="0" smtClean="0"/>
                        <a:t>का मतलब </a:t>
                      </a:r>
                      <a:r>
                        <a:rPr lang="en-US" dirty="0" smtClean="0"/>
                        <a:t>Hybrid Annuity Model (</a:t>
                      </a:r>
                      <a:r>
                        <a:rPr lang="hi-IN" dirty="0" smtClean="0"/>
                        <a:t>हाइब्रिड एन्युटी मॉडल) संकर वार्षिकी मॉडल" होता है।</a:t>
                      </a:r>
                      <a:endParaRPr lang="en-US" dirty="0" smtClean="0"/>
                    </a:p>
                    <a:p>
                      <a:r>
                        <a:rPr lang="hi-IN" dirty="0" smtClean="0"/>
                        <a:t>यह भारत</a:t>
                      </a:r>
                      <a:r>
                        <a:rPr lang="en-US" dirty="0" smtClean="0"/>
                        <a:t>/ state</a:t>
                      </a:r>
                      <a:r>
                        <a:rPr lang="hi-IN" dirty="0" smtClean="0"/>
                        <a:t> में विशेष रूप से हाईवे और सड़क निर्माण (जैसे </a:t>
                      </a:r>
                      <a:r>
                        <a:rPr lang="en-US" dirty="0" smtClean="0">
                          <a:hlinkClick r:id="rId2"/>
                        </a:rPr>
                        <a:t>NHAI</a:t>
                      </a:r>
                      <a:r>
                        <a:rPr lang="en-US" dirty="0" smtClean="0"/>
                        <a:t> /BSRDCL</a:t>
                      </a:r>
                      <a:r>
                        <a:rPr lang="hi-IN" dirty="0" smtClean="0"/>
                        <a:t>के प्रोजेक्ट्स) के लिए इस्तेमाल किया जाने वाला एक पब्लिक-प्राइवेट पार्टनरशिप (</a:t>
                      </a:r>
                      <a:r>
                        <a:rPr lang="en-US" dirty="0" smtClean="0"/>
                        <a:t>Public-Private Partnership) </a:t>
                      </a:r>
                      <a:r>
                        <a:rPr lang="hi-IN" dirty="0" smtClean="0"/>
                        <a:t>मॉडल है।</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HAM </a:t>
                      </a:r>
                      <a:r>
                        <a:rPr lang="hi-IN" b="1" dirty="0" smtClean="0"/>
                        <a:t>मॉडल 40:60 का खर्च (</a:t>
                      </a:r>
                      <a:r>
                        <a:rPr lang="en-US" b="1" dirty="0" smtClean="0"/>
                        <a:t>Funding):</a:t>
                      </a:r>
                      <a:r>
                        <a:rPr lang="en-US" dirty="0" smtClean="0"/>
                        <a:t> </a:t>
                      </a:r>
                      <a:r>
                        <a:rPr lang="hi-IN" dirty="0" smtClean="0"/>
                        <a:t>सड़क बनाने के कुल खर्च का </a:t>
                      </a:r>
                      <a:r>
                        <a:rPr lang="hi-IN" b="1" dirty="0" smtClean="0"/>
                        <a:t>40% हिस्सा सरकार</a:t>
                      </a:r>
                      <a:r>
                        <a:rPr lang="hi-IN" dirty="0" smtClean="0"/>
                        <a:t> (किश्तों में) देती है। बाकी का </a:t>
                      </a:r>
                      <a:r>
                        <a:rPr lang="hi-IN" b="1" dirty="0" smtClean="0"/>
                        <a:t>60% हिस्सा प्राइवेट कंपनी</a:t>
                      </a:r>
                      <a:r>
                        <a:rPr lang="hi-IN" dirty="0" smtClean="0"/>
                        <a:t> (डेवलपर) खुद अपने पास से या बैंक लोन के जरिए लगाती है。</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hi-IN" b="1" dirty="0" smtClean="0"/>
                        <a:t>सालाना भुगतान (</a:t>
                      </a:r>
                      <a:r>
                        <a:rPr lang="en-US" b="1" dirty="0" smtClean="0"/>
                        <a:t>Annuity):</a:t>
                      </a:r>
                      <a:r>
                        <a:rPr lang="en-US" dirty="0" smtClean="0"/>
                        <a:t> </a:t>
                      </a:r>
                      <a:r>
                        <a:rPr lang="hi-IN" dirty="0" smtClean="0"/>
                        <a:t>प्रोजेक्ट पूरा होने के बाद, प्राइवेट कंपनी द्वारा लगाए गए 60% पैसे को सरकार अगले 15 साल तक </a:t>
                      </a:r>
                      <a:r>
                        <a:rPr lang="hi-IN" b="1" dirty="0" smtClean="0"/>
                        <a:t>सालाना या छमाही किश्तों (</a:t>
                      </a:r>
                      <a:r>
                        <a:rPr lang="en-US" b="1" dirty="0" smtClean="0"/>
                        <a:t>Annuities)</a:t>
                      </a:r>
                      <a:r>
                        <a:rPr lang="en-US" dirty="0" smtClean="0"/>
                        <a:t> </a:t>
                      </a:r>
                      <a:r>
                        <a:rPr lang="hi-IN" dirty="0" smtClean="0"/>
                        <a:t>के रूप में ब्याज के साथ वापस लौटाती है</a:t>
                      </a:r>
                      <a:endParaRPr lang="en-US" dirty="0" smtClean="0"/>
                    </a:p>
                    <a:p>
                      <a:endParaRPr lang="en-US" dirty="0"/>
                    </a:p>
                  </a:txBody>
                  <a:tcPr/>
                </a:tc>
                <a:tc>
                  <a:txBody>
                    <a:bodyPr/>
                    <a:lstStyle/>
                    <a:p>
                      <a:r>
                        <a:rPr lang="hi-IN" b="1" dirty="0" smtClean="0"/>
                        <a:t>60% हिस्सा प्राइवेट कंपनी</a:t>
                      </a:r>
                      <a:r>
                        <a:rPr lang="hi-IN" dirty="0" smtClean="0"/>
                        <a:t> (डेवलपर) खुद अपने पास से या बैंक लोन के जरिए लगाती है。</a:t>
                      </a:r>
                      <a:endParaRPr lang="en-US" dirty="0" smtClean="0"/>
                    </a:p>
                    <a:p>
                      <a:r>
                        <a:rPr lang="hi-IN" b="1" dirty="0" smtClean="0"/>
                        <a:t>सालाना भुगतान (</a:t>
                      </a:r>
                      <a:r>
                        <a:rPr lang="en-US" b="1" dirty="0" smtClean="0"/>
                        <a:t>Annuity):</a:t>
                      </a:r>
                      <a:r>
                        <a:rPr lang="en-US" dirty="0" smtClean="0"/>
                        <a:t> </a:t>
                      </a:r>
                      <a:r>
                        <a:rPr lang="hi-IN" dirty="0" smtClean="0"/>
                        <a:t>प्रोजेक्ट पूरा होने के बाद, प्राइवेट कंपनी द्वारा लगाए गए 60% पैसे को </a:t>
                      </a:r>
                      <a:r>
                        <a:rPr lang="hi-IN" b="1" dirty="0" smtClean="0"/>
                        <a:t>इसके फायदे</a:t>
                      </a:r>
                      <a:r>
                        <a:rPr lang="en-US" b="1" dirty="0" smtClean="0"/>
                        <a:t> less</a:t>
                      </a:r>
                      <a:r>
                        <a:rPr lang="en-US" b="1" baseline="0" dirty="0" smtClean="0"/>
                        <a:t> </a:t>
                      </a:r>
                      <a:endParaRPr lang="hi-IN" b="1" dirty="0" smtClean="0"/>
                    </a:p>
                    <a:p>
                      <a:endParaRPr lang="en-US" dirty="0"/>
                    </a:p>
                  </a:txBody>
                  <a:tcPr/>
                </a:tc>
              </a:tr>
            </a:tbl>
          </a:graphicData>
        </a:graphic>
      </p:graphicFrame>
      <p:sp>
        <p:nvSpPr>
          <p:cNvPr id="2" name="Title 1"/>
          <p:cNvSpPr>
            <a:spLocks noGrp="1"/>
          </p:cNvSpPr>
          <p:nvPr>
            <p:ph type="title"/>
          </p:nvPr>
        </p:nvSpPr>
        <p:spPr/>
        <p:txBody>
          <a:bodyPr>
            <a:normAutofit/>
          </a:bodyPr>
          <a:lstStyle/>
          <a:p>
            <a:r>
              <a:rPr lang="en-US" sz="3600" dirty="0" smtClean="0"/>
              <a:t>(HAM) </a:t>
            </a:r>
            <a:r>
              <a:rPr lang="hi-IN" sz="3600" dirty="0" smtClean="0"/>
              <a:t> </a:t>
            </a:r>
            <a:r>
              <a:rPr lang="en-US" sz="3600" dirty="0" smtClean="0"/>
              <a:t>Hybrid Annuity Model “</a:t>
            </a:r>
            <a:r>
              <a:rPr lang="hi-IN" sz="3600" dirty="0" smtClean="0"/>
              <a:t> संकर</a:t>
            </a:r>
            <a:r>
              <a:rPr lang="en-US" sz="3600" dirty="0" smtClean="0"/>
              <a:t>/</a:t>
            </a:r>
            <a:r>
              <a:rPr lang="hi-IN" sz="3600" dirty="0" smtClean="0"/>
              <a:t>  मिश्रित  वार्षिकी मॉडल“ </a:t>
            </a:r>
            <a:endParaRPr lang="en-US"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525962"/>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PPP Model</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Government/Authority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Private Partner/</a:t>
                      </a:r>
                      <a:r>
                        <a:rPr lang="en-US" b="1" dirty="0" smtClean="0"/>
                        <a:t>/</a:t>
                      </a:r>
                      <a:r>
                        <a:rPr lang="hi-IN" dirty="0" smtClean="0"/>
                        <a:t> निजी कंपनी </a:t>
                      </a:r>
                    </a:p>
                  </a:txBody>
                  <a:tcPr/>
                </a:tc>
              </a:tr>
              <a:tr h="370840">
                <a:tc>
                  <a:txBody>
                    <a:bodyPr/>
                    <a:lstStyle/>
                    <a:p>
                      <a:r>
                        <a:rPr lang="hi-IN" dirty="0" smtClean="0"/>
                        <a:t>यह मॉडल दो पुराने तरीकों—</a:t>
                      </a:r>
                      <a:r>
                        <a:rPr lang="en-US" b="1" dirty="0" smtClean="0"/>
                        <a:t>EPC (Engineering, Procurement, and Construction)</a:t>
                      </a:r>
                      <a:r>
                        <a:rPr lang="en-US" dirty="0" smtClean="0"/>
                        <a:t> </a:t>
                      </a:r>
                      <a:r>
                        <a:rPr lang="hi-IN" dirty="0" smtClean="0"/>
                        <a:t>और </a:t>
                      </a:r>
                      <a:r>
                        <a:rPr lang="en-US" b="1" dirty="0" smtClean="0"/>
                        <a:t>BOT (Build, Operate, Transfer)</a:t>
                      </a:r>
                      <a:r>
                        <a:rPr lang="en-US" dirty="0" smtClean="0"/>
                        <a:t> </a:t>
                      </a:r>
                      <a:r>
                        <a:rPr lang="hi-IN" dirty="0" smtClean="0"/>
                        <a:t>को मिलाकर बनाया गया है, इसलिए इसे 'हाइब्रिड' कहा जाता है।</a:t>
                      </a:r>
                    </a:p>
                    <a:p>
                      <a:endParaRPr lang="en-US" dirty="0" smtClean="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b="1" dirty="0" smtClean="0"/>
                        <a:t>टोल कलेक्शन (</a:t>
                      </a:r>
                      <a:r>
                        <a:rPr lang="en-US" b="1" dirty="0" smtClean="0"/>
                        <a:t>Toll Collection):</a:t>
                      </a:r>
                      <a:r>
                        <a:rPr lang="en-US" dirty="0" smtClean="0"/>
                        <a:t> </a:t>
                      </a:r>
                      <a:r>
                        <a:rPr lang="hi-IN" dirty="0" smtClean="0"/>
                        <a:t>इस मॉडल में प्राइवेट कंपनी को टोल टैक्स वसूलने का अधिकार नहीं होता। </a:t>
                      </a:r>
                      <a:r>
                        <a:rPr lang="hi-IN" b="1" dirty="0" smtClean="0"/>
                        <a:t>टोल वसूलने का काम सीधे सरकार (या </a:t>
                      </a:r>
                      <a:r>
                        <a:rPr lang="en-US" b="1" dirty="0" smtClean="0"/>
                        <a:t>NHAI) </a:t>
                      </a:r>
                      <a:r>
                        <a:rPr lang="hi-IN" b="1" dirty="0" smtClean="0"/>
                        <a:t>करती है</a:t>
                      </a:r>
                      <a:r>
                        <a:rPr lang="hi-IN"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a:txBody>
                  <a:tcPr/>
                </a:tc>
                <a:tc>
                  <a:txBody>
                    <a:bodyPr/>
                    <a:lstStyle/>
                    <a:p>
                      <a:r>
                        <a:rPr lang="hi-IN" b="1" dirty="0" smtClean="0"/>
                        <a:t>जोखिम की कमी (</a:t>
                      </a:r>
                      <a:r>
                        <a:rPr lang="en-US" b="1" dirty="0" smtClean="0"/>
                        <a:t>No Traffic Risk):</a:t>
                      </a:r>
                      <a:r>
                        <a:rPr lang="en-US" dirty="0" smtClean="0"/>
                        <a:t> </a:t>
                      </a:r>
                      <a:r>
                        <a:rPr lang="hi-IN" dirty="0" smtClean="0"/>
                        <a:t>पुराने मॉडलों में अगर सड़क पर गाड़ियां कम चलती थीं, तो प्राइवेट कंपनी का नुकसान हो जाता था। </a:t>
                      </a:r>
                      <a:r>
                        <a:rPr lang="en-US" dirty="0" smtClean="0"/>
                        <a:t>HAM </a:t>
                      </a:r>
                      <a:r>
                        <a:rPr lang="hi-IN" dirty="0" smtClean="0"/>
                        <a:t>में ट्रैफिक कम हो या ज्यादा, प्राइवेट कंपनी को उसका पैसा सरकार से तय किश्तों में मिलता रहेगा।</a:t>
                      </a:r>
                    </a:p>
                    <a:p>
                      <a:r>
                        <a:rPr lang="hi-IN" b="1" dirty="0" smtClean="0"/>
                        <a:t>प्राइवेट कंपनियों पर कम बोझ:</a:t>
                      </a:r>
                      <a:r>
                        <a:rPr lang="hi-IN" dirty="0" smtClean="0"/>
                        <a:t> कंपनियों को शुरुआत में पूरा 100% पैसा खुद नहीं लगाना पड़ता, जिससे उनके लिए बैंक से लोन लेना आसान हो जाता है।</a:t>
                      </a:r>
                    </a:p>
                    <a:p>
                      <a:endParaRPr lang="en-US" dirty="0"/>
                    </a:p>
                  </a:txBody>
                  <a:tcPr/>
                </a:tc>
              </a:tr>
            </a:tbl>
          </a:graphicData>
        </a:graphic>
      </p:graphicFrame>
      <p:sp>
        <p:nvSpPr>
          <p:cNvPr id="2" name="Title 1"/>
          <p:cNvSpPr>
            <a:spLocks noGrp="1"/>
          </p:cNvSpPr>
          <p:nvPr>
            <p:ph type="title"/>
          </p:nvPr>
        </p:nvSpPr>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Public-Private Partnership (PPP - </a:t>
            </a:r>
            <a:r>
              <a:rPr lang="hi-IN" dirty="0" smtClean="0"/>
              <a:t>पब्लिक प्राइवेट पार्टनरशिप) मॉडल को अपनाने के कई मुख्य कारण हैं। सरकार राज्य के विकास की गति बढ़ाने के लिए निजी क्षेत्र की पूंजी और विशेषज्ञता का उपयोग कर रही है। </a:t>
            </a:r>
            <a:endParaRPr lang="en-US" dirty="0" smtClean="0"/>
          </a:p>
          <a:p>
            <a:r>
              <a:rPr lang="hi-IN" dirty="0" smtClean="0"/>
              <a:t>बिहार में </a:t>
            </a:r>
            <a:r>
              <a:rPr lang="en-US" dirty="0" smtClean="0"/>
              <a:t>PPP </a:t>
            </a:r>
            <a:r>
              <a:rPr lang="hi-IN" dirty="0" smtClean="0"/>
              <a:t>मॉडल को बढ़ावा देने के प्रमुख कारण निम्नलिखित हैं:</a:t>
            </a:r>
          </a:p>
          <a:p>
            <a:r>
              <a:rPr lang="hi-IN" b="1" dirty="0" smtClean="0"/>
              <a:t>1. वित्तीय संसाधनों की कमी (</a:t>
            </a:r>
            <a:r>
              <a:rPr lang="en-US" b="1" dirty="0" smtClean="0"/>
              <a:t>Reduced Fiscal Burden)</a:t>
            </a:r>
          </a:p>
          <a:p>
            <a:r>
              <a:rPr lang="hi-IN" dirty="0" smtClean="0"/>
              <a:t>बिहार सरकार के पास सीमित बजट संसाधन हैं। अस्पतालों, सड़कों और बस टर्मिनलों जैसी बड़ी ढांचागत परियोजनाओं के लिए भारी पूंजी (</a:t>
            </a:r>
            <a:r>
              <a:rPr lang="en-US" dirty="0" smtClean="0"/>
              <a:t>Capital Investment) </a:t>
            </a:r>
            <a:r>
              <a:rPr lang="hi-IN" dirty="0" smtClean="0"/>
              <a:t>की आवश्यकता होती है। </a:t>
            </a:r>
            <a:r>
              <a:rPr lang="en-US" dirty="0" smtClean="0"/>
              <a:t>PPP </a:t>
            </a:r>
            <a:r>
              <a:rPr lang="hi-IN" dirty="0" smtClean="0"/>
              <a:t>मॉडल के जरिए निजी कंपनियां निवेश लाती हैं, जिससे राज्य के खजाने पर तत्काल वित्तीय दबाव कम हो जाता है।</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hi-IN" b="1" dirty="0" smtClean="0">
                <a:solidFill>
                  <a:srgbClr val="0070C0"/>
                </a:solidFill>
              </a:rPr>
              <a:t>स्वास्थ्य सेवाओं और मेडिकल शिक्षा का विस्तार (</a:t>
            </a:r>
            <a:r>
              <a:rPr lang="en-US" b="1" dirty="0" smtClean="0">
                <a:solidFill>
                  <a:srgbClr val="0070C0"/>
                </a:solidFill>
              </a:rPr>
              <a:t>Healthcare &amp; Medical Seats Expansion</a:t>
            </a:r>
            <a:r>
              <a:rPr lang="en-US" b="1" dirty="0" smtClean="0"/>
              <a:t>)</a:t>
            </a:r>
          </a:p>
          <a:p>
            <a:r>
              <a:rPr lang="hi-IN" dirty="0" smtClean="0"/>
              <a:t>बिहार सरकार ने अपनी महत्वाकांक्षी योजना </a:t>
            </a:r>
            <a:r>
              <a:rPr lang="hi-IN" b="1" dirty="0" smtClean="0"/>
              <a:t>"सात निश्चय-3" (2025-30)</a:t>
            </a:r>
            <a:r>
              <a:rPr lang="hi-IN" dirty="0" smtClean="0"/>
              <a:t> के तहत राज्य में स्वास्थ्य ढांचे को मजबूत करने के लिए 33 मेडिकल कॉलेजों और अस्पतालों को </a:t>
            </a:r>
            <a:r>
              <a:rPr lang="en-US" dirty="0" smtClean="0"/>
              <a:t>PPP </a:t>
            </a:r>
            <a:r>
              <a:rPr lang="hi-IN" dirty="0" smtClean="0"/>
              <a:t>मोड पर चलाने का निर्णय लिया है।</a:t>
            </a:r>
          </a:p>
          <a:p>
            <a:r>
              <a:rPr lang="hi-IN" dirty="0" smtClean="0">
                <a:solidFill>
                  <a:srgbClr val="0070C0"/>
                </a:solidFill>
              </a:rPr>
              <a:t>इसका मुख्य कारण राज्य में </a:t>
            </a:r>
            <a:r>
              <a:rPr lang="hi-IN" b="1" dirty="0" smtClean="0">
                <a:solidFill>
                  <a:srgbClr val="0070C0"/>
                </a:solidFill>
              </a:rPr>
              <a:t>डॉक्टरों की भारी कमी को दूर करना</a:t>
            </a:r>
            <a:r>
              <a:rPr lang="hi-IN" dirty="0" smtClean="0">
                <a:solidFill>
                  <a:srgbClr val="0070C0"/>
                </a:solidFill>
              </a:rPr>
              <a:t> और हर साल मेडिकल (</a:t>
            </a:r>
            <a:r>
              <a:rPr lang="en-US" dirty="0" smtClean="0">
                <a:solidFill>
                  <a:srgbClr val="0070C0"/>
                </a:solidFill>
              </a:rPr>
              <a:t>MBBS) </a:t>
            </a:r>
            <a:r>
              <a:rPr lang="hi-IN" dirty="0" smtClean="0">
                <a:solidFill>
                  <a:srgbClr val="0070C0"/>
                </a:solidFill>
              </a:rPr>
              <a:t>सीटों का दायरा बढ़ाना है।</a:t>
            </a:r>
          </a:p>
          <a:p>
            <a:r>
              <a:rPr lang="hi-IN" dirty="0" smtClean="0"/>
              <a:t>इसके अलावा कैंसर के इलाज और सरकारी अस्पतालों में 24 घंटे पैथोलॉजी जांच जैसी अत्याधुनिक सुविधाएं मुहैया कराने के लिए निजी प्लेयर्स का सहयोग लिया जा रहा है।</a:t>
            </a:r>
          </a:p>
          <a:p>
            <a:endParaRPr lang="en-US" dirty="0"/>
          </a:p>
        </p:txBody>
      </p:sp>
      <p:sp>
        <p:nvSpPr>
          <p:cNvPr id="2" name="Title 1"/>
          <p:cNvSpPr>
            <a:spLocks noGrp="1"/>
          </p:cNvSpPr>
          <p:nvPr>
            <p:ph type="title"/>
          </p:nvPr>
        </p:nvSpPr>
        <p:spPr/>
        <p:txBody>
          <a:bodyPr>
            <a:normAutofit fontScale="90000"/>
          </a:bodyPr>
          <a:lstStyle/>
          <a:p>
            <a:r>
              <a:rPr lang="en-US" b="1" dirty="0" smtClean="0">
                <a:solidFill>
                  <a:srgbClr val="FF0000"/>
                </a:solidFill>
              </a:rPr>
              <a:t>Healthcare &amp; Medical </a:t>
            </a:r>
            <a:r>
              <a:rPr lang="en-US" b="1" smtClean="0">
                <a:solidFill>
                  <a:srgbClr val="FF0000"/>
                </a:solidFill>
              </a:rPr>
              <a:t>Seats Expansion</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hi-IN" b="1" dirty="0" smtClean="0"/>
              <a:t>3. परियोजनाओं को समय पर पूरा करना (</a:t>
            </a:r>
            <a:r>
              <a:rPr lang="en-US" b="1" dirty="0" smtClean="0"/>
              <a:t>Efficiency and Speed)</a:t>
            </a:r>
          </a:p>
          <a:p>
            <a:r>
              <a:rPr lang="hi-IN" dirty="0" smtClean="0"/>
              <a:t>अक्सर सरकारी परियोजनाओं में लालफीताशाही (</a:t>
            </a:r>
            <a:r>
              <a:rPr lang="en-US" dirty="0" smtClean="0"/>
              <a:t>Red tape) </a:t>
            </a:r>
            <a:r>
              <a:rPr lang="hi-IN" dirty="0" smtClean="0"/>
              <a:t>या फंड की कमी से देरी होती है। पीपीपी मॉडल में निजी क्षेत्र की </a:t>
            </a:r>
            <a:r>
              <a:rPr lang="hi-IN" b="1" dirty="0" smtClean="0"/>
              <a:t>कार्यकुशलता और प्रबंधन क्षमता</a:t>
            </a:r>
            <a:r>
              <a:rPr lang="hi-IN" dirty="0" smtClean="0"/>
              <a:t> के कारण निर्माण कार्य समय पर और आधुनिक तकनीकों के साथ पूरा होता है。 [</a:t>
            </a:r>
            <a:r>
              <a:rPr lang="hi-IN" dirty="0" smtClean="0">
                <a:hlinkClick r:id="rId2"/>
              </a:rPr>
              <a:t>1</a:t>
            </a:r>
            <a:r>
              <a:rPr lang="hi-IN" dirty="0" smtClean="0"/>
              <a:t>, </a:t>
            </a:r>
            <a:r>
              <a:rPr lang="hi-IN" dirty="0" smtClean="0">
                <a:hlinkClick r:id="rId3"/>
              </a:rPr>
              <a:t>2</a:t>
            </a:r>
            <a:r>
              <a:rPr lang="hi-IN" dirty="0" smtClean="0"/>
              <a:t>, </a:t>
            </a:r>
            <a:r>
              <a:rPr lang="hi-IN" dirty="0" smtClean="0">
                <a:hlinkClick r:id="rId4"/>
              </a:rPr>
              <a:t>3</a:t>
            </a:r>
            <a:r>
              <a:rPr lang="hi-IN" dirty="0" smtClean="0"/>
              <a:t>]</a:t>
            </a:r>
          </a:p>
          <a:p>
            <a:r>
              <a:rPr lang="hi-IN" b="1" dirty="0" smtClean="0"/>
              <a:t>4. रोजगार सृजन और पर्यटन को बढ़ावा (</a:t>
            </a:r>
            <a:r>
              <a:rPr lang="en-US" b="1" dirty="0" smtClean="0"/>
              <a:t>Employment &amp; Eco-Tourism)</a:t>
            </a:r>
          </a:p>
          <a:p>
            <a:r>
              <a:rPr lang="hi-IN" dirty="0" smtClean="0"/>
              <a:t>जल निकायों के आसपास पर्यावरण-अनुकूल पर्यटन (</a:t>
            </a:r>
            <a:r>
              <a:rPr lang="en-US" dirty="0" smtClean="0"/>
              <a:t>Eco-Tourism) </a:t>
            </a:r>
            <a:r>
              <a:rPr lang="hi-IN" dirty="0" smtClean="0"/>
              <a:t>और बड़े शहरों में 5-मंजिला आलीशान बस टर्मिनलों के निर्माण को भी </a:t>
            </a:r>
            <a:r>
              <a:rPr lang="en-US" dirty="0" smtClean="0"/>
              <a:t>PPP </a:t>
            </a:r>
            <a:r>
              <a:rPr lang="hi-IN" dirty="0" smtClean="0"/>
              <a:t>मॉडल पर विकसित किया जा रहा है। इसका मुख्य कारण स्थानीय स्तर पर </a:t>
            </a:r>
            <a:r>
              <a:rPr lang="hi-IN" b="1" dirty="0" smtClean="0"/>
              <a:t>युवाओं के लिए बड़े पैमाने पर रोजगार (</a:t>
            </a:r>
            <a:r>
              <a:rPr lang="en-US" b="1" dirty="0" smtClean="0"/>
              <a:t>Jobs)</a:t>
            </a:r>
            <a:r>
              <a:rPr lang="en-US" dirty="0" smtClean="0"/>
              <a:t> </a:t>
            </a:r>
            <a:r>
              <a:rPr lang="hi-IN" dirty="0" smtClean="0"/>
              <a:t>पैदा करना और हरित विकास को बढ़ावा देना है।</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hi-IN" b="1" dirty="0" smtClean="0"/>
              <a:t>5. व्यावसायिक प्रशिक्षण (</a:t>
            </a:r>
            <a:r>
              <a:rPr lang="en-US" b="1" dirty="0" smtClean="0"/>
              <a:t>ITIs) </a:t>
            </a:r>
            <a:r>
              <a:rPr lang="hi-IN" b="1" dirty="0" smtClean="0"/>
              <a:t>में सुधार (</a:t>
            </a:r>
            <a:r>
              <a:rPr lang="en-US" b="1" dirty="0" smtClean="0"/>
              <a:t>Skill Development)</a:t>
            </a:r>
          </a:p>
          <a:p>
            <a:r>
              <a:rPr lang="hi-IN" dirty="0" smtClean="0"/>
              <a:t>औद्योगिक प्रशिक्षण संस्थानों (</a:t>
            </a:r>
            <a:r>
              <a:rPr lang="en-US" dirty="0" smtClean="0"/>
              <a:t>ITIs) </a:t>
            </a:r>
            <a:r>
              <a:rPr lang="hi-IN" dirty="0" smtClean="0"/>
              <a:t>को आधुनिक मशीनरी से लैस करने और 21वीं सदी के उद्योगों के अनुसार कार्यबल तैयार करने के लिए </a:t>
            </a:r>
            <a:r>
              <a:rPr lang="en-US" dirty="0" smtClean="0"/>
              <a:t>PPP </a:t>
            </a:r>
            <a:r>
              <a:rPr lang="hi-IN" dirty="0" smtClean="0"/>
              <a:t>मॉडल का सहारा लिया जा रहा है। इसका कारण उद्योग जगत (</a:t>
            </a:r>
            <a:r>
              <a:rPr lang="en-US" dirty="0" smtClean="0"/>
              <a:t>Industry Linkage) </a:t>
            </a:r>
            <a:r>
              <a:rPr lang="hi-IN" dirty="0" smtClean="0"/>
              <a:t>के साथ मिलकर शिक्षा का स्तर सुधारना है। [</a:t>
            </a:r>
            <a:r>
              <a:rPr lang="hi-IN" dirty="0" smtClean="0">
                <a:hlinkClick r:id="rId2"/>
              </a:rPr>
              <a:t>1</a:t>
            </a:r>
            <a:r>
              <a:rPr lang="hi-IN" dirty="0" smtClean="0"/>
              <a:t>]</a:t>
            </a:r>
          </a:p>
          <a:p>
            <a:r>
              <a:rPr lang="hi-IN" b="1" dirty="0" smtClean="0"/>
              <a:t>6. जोखिमों का उचित बँटवारा (</a:t>
            </a:r>
            <a:r>
              <a:rPr lang="en-US" b="1" dirty="0" smtClean="0"/>
              <a:t>Risk Sharing)</a:t>
            </a:r>
          </a:p>
          <a:p>
            <a:r>
              <a:rPr lang="hi-IN" dirty="0" smtClean="0"/>
              <a:t>किसी भी बड़े प्रोजेक्ट में वित्तीय, तकनीकी या परिचालन संबंधी जोखिम होते हैं। इस मॉडल के तहत, सरकार और निजी कंपनियां इन जोखिमों को आपस में बांट लेती हैं, जिससे किसी एक पक्ष पर भारी नुकसान का बोझ नहीं पड़ता。 [</a:t>
            </a:r>
            <a:r>
              <a:rPr lang="hi-IN" dirty="0" smtClean="0">
                <a:hlinkClick r:id="rId3"/>
              </a:rPr>
              <a:t>1</a:t>
            </a:r>
            <a:r>
              <a:rPr lang="hi-IN" dirty="0" smtClean="0"/>
              <a:t>, </a:t>
            </a:r>
            <a:r>
              <a:rPr lang="hi-IN" dirty="0" smtClean="0">
                <a:hlinkClick r:id="rId4"/>
              </a:rPr>
              <a:t>2</a:t>
            </a:r>
            <a:r>
              <a:rPr lang="hi-IN" dirty="0" smtClean="0"/>
              <a:t>, </a:t>
            </a:r>
            <a:r>
              <a:rPr lang="hi-IN" dirty="0" smtClean="0">
                <a:hlinkClick r:id="rId5"/>
              </a:rPr>
              <a:t>3</a:t>
            </a:r>
            <a:r>
              <a:rPr lang="hi-IN" dirty="0" smtClean="0"/>
              <a:t>]</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071677"/>
          <a:ext cx="8229600" cy="6342385"/>
        </p:xfrm>
        <a:graphic>
          <a:graphicData uri="http://schemas.openxmlformats.org/drawingml/2006/table">
            <a:tbl>
              <a:tblPr firstRow="1" bandRow="1">
                <a:tableStyleId>{5C22544A-7EE6-4342-B048-85BDC9FD1C3A}</a:tableStyleId>
              </a:tblPr>
              <a:tblGrid>
                <a:gridCol w="1828784"/>
                <a:gridCol w="6400816"/>
              </a:tblGrid>
              <a:tr h="571505">
                <a:tc>
                  <a:txBody>
                    <a:bodyPr/>
                    <a:lstStyle/>
                    <a:p>
                      <a:r>
                        <a:rPr lang="hi-IN" dirty="0" smtClean="0"/>
                        <a:t>मुख्य क्षेत्र</a:t>
                      </a:r>
                      <a:endParaRPr lang="en-US" dirty="0"/>
                    </a:p>
                  </a:txBody>
                  <a:tcPr/>
                </a:tc>
                <a:tc>
                  <a:txBody>
                    <a:bodyPr/>
                    <a:lstStyle/>
                    <a:p>
                      <a:r>
                        <a:rPr lang="en-US" dirty="0" smtClean="0"/>
                        <a:t>PPP </a:t>
                      </a:r>
                      <a:r>
                        <a:rPr lang="hi-IN" dirty="0" smtClean="0"/>
                        <a:t>मॉडल</a:t>
                      </a:r>
                      <a:endParaRPr lang="en-US" dirty="0"/>
                    </a:p>
                  </a:txBody>
                  <a:tcPr/>
                </a:tc>
              </a:tr>
              <a:tr h="370840">
                <a:tc>
                  <a:txBody>
                    <a:bodyPr/>
                    <a:lstStyle/>
                    <a:p>
                      <a:r>
                        <a:rPr lang="hi-IN" dirty="0" smtClean="0"/>
                        <a:t>स्वास्थ्य क्षेत्र</a:t>
                      </a:r>
                      <a:endParaRPr lang="en-US" dirty="0"/>
                    </a:p>
                  </a:txBody>
                  <a:tcPr/>
                </a:tc>
                <a:tc>
                  <a:txBody>
                    <a:bodyPr/>
                    <a:lstStyle/>
                    <a:p>
                      <a:r>
                        <a:rPr lang="hi-IN" dirty="0" smtClean="0">
                          <a:solidFill>
                            <a:srgbClr val="C00000"/>
                          </a:solidFill>
                        </a:rPr>
                        <a:t>17 ग्रीनफील्ड और 16 ब्राउनफील्ड मेडिकल कॉलेज व अस्पताल</a:t>
                      </a:r>
                      <a:r>
                        <a:rPr lang="en-US" dirty="0" smtClean="0">
                          <a:solidFill>
                            <a:srgbClr val="C00000"/>
                          </a:solidFill>
                        </a:rPr>
                        <a:t>,</a:t>
                      </a:r>
                      <a:r>
                        <a:rPr lang="hi-IN" dirty="0" smtClean="0">
                          <a:solidFill>
                            <a:srgbClr val="C00000"/>
                          </a:solidFill>
                        </a:rPr>
                        <a:t> अस्पताल, </a:t>
                      </a:r>
                      <a:r>
                        <a:rPr lang="en-US" dirty="0" smtClean="0">
                          <a:solidFill>
                            <a:srgbClr val="C00000"/>
                          </a:solidFill>
                        </a:rPr>
                        <a:t>diagnostic facilities </a:t>
                      </a:r>
                      <a:r>
                        <a:rPr lang="hi-IN" b="1" dirty="0" smtClean="0">
                          <a:solidFill>
                            <a:srgbClr val="C00000"/>
                          </a:solidFill>
                        </a:rPr>
                        <a:t>मेडिकल कॉलेज:</a:t>
                      </a:r>
                      <a:r>
                        <a:rPr lang="hi-IN" dirty="0" smtClean="0">
                          <a:solidFill>
                            <a:srgbClr val="C00000"/>
                          </a:solidFill>
                        </a:rPr>
                        <a:t> स्वास्थ्य सेवाओं में सुधार लाने के लिए राज्य के कई मेडिकल कॉलेजों को पीपीपी मोड पर संचालित करने की तैयारी चल रही है</a:t>
                      </a:r>
                      <a:endParaRPr lang="en-US" dirty="0">
                        <a:solidFill>
                          <a:srgbClr val="C00000"/>
                        </a:solidFill>
                      </a:endParaRPr>
                    </a:p>
                  </a:txBody>
                  <a:tcPr/>
                </a:tc>
              </a:tr>
              <a:tr h="370840">
                <a:tc>
                  <a:txBody>
                    <a:bodyPr/>
                    <a:lstStyle/>
                    <a:p>
                      <a:r>
                        <a:rPr lang="hi-IN" dirty="0" smtClean="0"/>
                        <a:t>आवास विकास</a:t>
                      </a:r>
                      <a:endParaRPr lang="en-US" dirty="0"/>
                    </a:p>
                  </a:txBody>
                  <a:tcPr/>
                </a:tc>
                <a:tc>
                  <a:txBody>
                    <a:bodyPr/>
                    <a:lstStyle/>
                    <a:p>
                      <a:r>
                        <a:rPr lang="hi-IN" dirty="0" smtClean="0">
                          <a:solidFill>
                            <a:srgbClr val="00B050"/>
                          </a:solidFill>
                        </a:rPr>
                        <a:t>बिहार राज्य आवास बोर्ड की जमीनों पर बहुमंजिला इमारतों और फ्लैटों का निर्माण</a:t>
                      </a:r>
                      <a:r>
                        <a:rPr lang="en-US" dirty="0" smtClean="0">
                          <a:solidFill>
                            <a:srgbClr val="00B050"/>
                          </a:solidFill>
                        </a:rPr>
                        <a:t>,</a:t>
                      </a:r>
                      <a:r>
                        <a:rPr lang="hi-IN" dirty="0" smtClean="0">
                          <a:solidFill>
                            <a:srgbClr val="00B050"/>
                          </a:solidFill>
                        </a:rPr>
                        <a:t> ठोस अपशिष्ट एवं नगर सेवाएँ</a:t>
                      </a:r>
                      <a:endParaRPr lang="en-US" dirty="0" smtClean="0">
                        <a:solidFill>
                          <a:srgbClr val="00B050"/>
                        </a:solidFill>
                      </a:endParaRPr>
                    </a:p>
                  </a:txBody>
                  <a:tcPr/>
                </a:tc>
              </a:tr>
              <a:tr h="370840">
                <a:tc>
                  <a:txBody>
                    <a:bodyPr/>
                    <a:lstStyle/>
                    <a:p>
                      <a:r>
                        <a:rPr lang="hi-IN" dirty="0" smtClean="0"/>
                        <a:t>पर्यटन</a:t>
                      </a:r>
                      <a:endParaRPr lang="en-US" dirty="0"/>
                    </a:p>
                  </a:txBody>
                  <a:tcPr/>
                </a:tc>
                <a:tc>
                  <a:txBody>
                    <a:bodyPr/>
                    <a:lstStyle/>
                    <a:p>
                      <a:r>
                        <a:rPr lang="hi-IN" dirty="0" smtClean="0"/>
                        <a:t>होटल, </a:t>
                      </a:r>
                      <a:r>
                        <a:rPr lang="en-US" dirty="0" smtClean="0"/>
                        <a:t>tourist facilities, convention/amenity </a:t>
                      </a:r>
                      <a:r>
                        <a:rPr lang="en-US" dirty="0" err="1" smtClean="0"/>
                        <a:t>centres</a:t>
                      </a:r>
                      <a:r>
                        <a:rPr lang="en-US" dirty="0" smtClean="0"/>
                        <a:t> </a:t>
                      </a:r>
                      <a:r>
                        <a:rPr lang="hi-IN" dirty="0" smtClean="0"/>
                        <a:t>तथा पर्यटन स्थलों के आसपास </a:t>
                      </a:r>
                      <a:r>
                        <a:rPr lang="en-US" dirty="0" smtClean="0"/>
                        <a:t>infrastructure development।</a:t>
                      </a:r>
                      <a:endParaRPr lang="en-US" dirty="0"/>
                    </a:p>
                  </a:txBody>
                  <a:tcPr/>
                </a:tc>
              </a:tr>
              <a:tr h="370840">
                <a:tc>
                  <a:txBody>
                    <a:bodyPr/>
                    <a:lstStyle/>
                    <a:p>
                      <a:r>
                        <a:rPr lang="hi-IN" dirty="0" smtClean="0"/>
                        <a:t>सड़क एवं पुल परियोजनाएँ</a:t>
                      </a:r>
                      <a:endParaRPr lang="en-US" dirty="0"/>
                    </a:p>
                  </a:txBody>
                  <a:tcPr/>
                </a:tc>
                <a:tc>
                  <a:txBody>
                    <a:bodyPr/>
                    <a:lstStyle/>
                    <a:p>
                      <a:r>
                        <a:rPr lang="hi-IN" dirty="0" smtClean="0"/>
                        <a:t>सड़क निर्माण, चार/छह लेन सड़कें बड़े पुल एवं एलीवेटेड रोड कुछ परियोजनाओं में </a:t>
                      </a:r>
                      <a:r>
                        <a:rPr lang="en-US" b="1" dirty="0" smtClean="0"/>
                        <a:t>HAM (Hybrid Annuity Model)</a:t>
                      </a:r>
                      <a:r>
                        <a:rPr lang="en-US" dirty="0" smtClean="0"/>
                        <a:t> </a:t>
                      </a:r>
                      <a:r>
                        <a:rPr lang="hi-IN" dirty="0" smtClean="0"/>
                        <a:t>का उपयोग</a:t>
                      </a:r>
                      <a:endParaRPr lang="en-US" b="1" dirty="0" smtClean="0"/>
                    </a:p>
                    <a:p>
                      <a:r>
                        <a:rPr lang="hi-IN" dirty="0" smtClean="0"/>
                        <a:t>सड़क नेटवर्क को मजबूत करने के लिए</a:t>
                      </a:r>
                      <a:r>
                        <a:rPr lang="en-US" dirty="0" smtClean="0"/>
                        <a:t> </a:t>
                      </a:r>
                      <a:r>
                        <a:rPr lang="hi-IN" dirty="0" smtClean="0"/>
                        <a:t>का बड़े पैमाने पर उपयोग हो रहा है: </a:t>
                      </a:r>
                    </a:p>
                    <a:p>
                      <a:r>
                        <a:rPr lang="hi-IN" b="1" dirty="0" smtClean="0"/>
                        <a:t>पटना-पूर्णिया एक्सप्रेसवे (</a:t>
                      </a:r>
                      <a:r>
                        <a:rPr lang="en-US" b="1" dirty="0" smtClean="0"/>
                        <a:t>NE-9):</a:t>
                      </a:r>
                      <a:r>
                        <a:rPr lang="en-US" dirty="0" smtClean="0"/>
                        <a:t> </a:t>
                      </a:r>
                      <a:r>
                        <a:rPr lang="hi-IN" dirty="0" smtClean="0"/>
                        <a:t> प्रोजेक्ट है जो </a:t>
                      </a:r>
                      <a:r>
                        <a:rPr lang="en-US" dirty="0" smtClean="0"/>
                        <a:t>PPP (HAM) </a:t>
                      </a:r>
                      <a:r>
                        <a:rPr lang="hi-IN" dirty="0" smtClean="0"/>
                        <a:t>मोड के तहत बनाया जा रहा है।</a:t>
                      </a:r>
                    </a:p>
                    <a:p>
                      <a:r>
                        <a:rPr lang="hi-IN" b="1" dirty="0" smtClean="0"/>
                        <a:t>वाराणसी-रांची-कोलकाता हाईवे (बिहार खंड):</a:t>
                      </a:r>
                      <a:endParaRPr lang="en-US" dirty="0" smtClean="0"/>
                    </a:p>
                    <a:p>
                      <a:r>
                        <a:rPr lang="en-US" dirty="0" err="1" smtClean="0"/>
                        <a:t>Munger-sultanganj</a:t>
                      </a:r>
                      <a:r>
                        <a:rPr lang="en-US" dirty="0" smtClean="0"/>
                        <a:t> </a:t>
                      </a:r>
                      <a:r>
                        <a:rPr lang="en-US" dirty="0" err="1" smtClean="0"/>
                        <a:t>Gangapath</a:t>
                      </a:r>
                      <a:r>
                        <a:rPr lang="en-US" dirty="0" smtClean="0"/>
                        <a:t>,  </a:t>
                      </a:r>
                    </a:p>
                    <a:p>
                      <a:r>
                        <a:rPr lang="en-US" dirty="0" err="1" smtClean="0"/>
                        <a:t>Sultanganj</a:t>
                      </a:r>
                      <a:r>
                        <a:rPr lang="en-US" dirty="0" smtClean="0"/>
                        <a:t> </a:t>
                      </a:r>
                      <a:r>
                        <a:rPr lang="en-US" dirty="0" err="1" smtClean="0"/>
                        <a:t>Sabour</a:t>
                      </a:r>
                      <a:r>
                        <a:rPr lang="en-US" dirty="0" smtClean="0"/>
                        <a:t> </a:t>
                      </a:r>
                      <a:r>
                        <a:rPr lang="en-US" dirty="0" err="1" smtClean="0"/>
                        <a:t>Ganga</a:t>
                      </a:r>
                      <a:r>
                        <a:rPr lang="en-US" dirty="0" smtClean="0"/>
                        <a:t> path </a:t>
                      </a:r>
                      <a:r>
                        <a:rPr lang="en-US" baseline="0" dirty="0" smtClean="0"/>
                        <a:t> etc</a:t>
                      </a:r>
                      <a:endParaRPr lang="en-US" dirty="0" smtClean="0"/>
                    </a:p>
                  </a:txBody>
                  <a:tcPr/>
                </a:tc>
              </a:tr>
              <a:tr h="370840">
                <a:tc>
                  <a:txBody>
                    <a:bodyPr/>
                    <a:lstStyle/>
                    <a:p>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r>
            </a:tbl>
          </a:graphicData>
        </a:graphic>
      </p:graphicFrame>
      <p:sp>
        <p:nvSpPr>
          <p:cNvPr id="2" name="Title 1"/>
          <p:cNvSpPr>
            <a:spLocks noGrp="1"/>
          </p:cNvSpPr>
          <p:nvPr>
            <p:ph type="title"/>
          </p:nvPr>
        </p:nvSpPr>
        <p:spPr/>
        <p:txBody>
          <a:bodyPr/>
          <a:lstStyle/>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525962"/>
        </p:xfrm>
        <a:graphic>
          <a:graphicData uri="http://schemas.openxmlformats.org/drawingml/2006/table">
            <a:tbl>
              <a:tblPr firstRow="1" bandRow="1">
                <a:tableStyleId>{5C22544A-7EE6-4342-B048-85BDC9FD1C3A}</a:tableStyleId>
              </a:tblPr>
              <a:tblGrid>
                <a:gridCol w="2400288"/>
                <a:gridCol w="5829312"/>
              </a:tblGrid>
              <a:tr h="370840">
                <a:tc>
                  <a:txBody>
                    <a:bodyPr/>
                    <a:lstStyle/>
                    <a:p>
                      <a:r>
                        <a:rPr lang="hi-IN" dirty="0" smtClean="0"/>
                        <a:t>मुख्य क्षेत्र</a:t>
                      </a:r>
                      <a:endParaRPr lang="en-US" dirty="0"/>
                    </a:p>
                  </a:txBody>
                  <a:tcPr/>
                </a:tc>
                <a:tc>
                  <a:txBody>
                    <a:bodyPr/>
                    <a:lstStyle/>
                    <a:p>
                      <a:r>
                        <a:rPr lang="en-US" dirty="0" smtClean="0"/>
                        <a:t>PPP </a:t>
                      </a:r>
                      <a:r>
                        <a:rPr lang="hi-IN" dirty="0" smtClean="0"/>
                        <a:t>मॉडल</a:t>
                      </a:r>
                      <a:endParaRPr lang="en-US" dirty="0"/>
                    </a:p>
                  </a:txBody>
                  <a:tcPr/>
                </a:tc>
              </a:tr>
              <a:tr h="370840">
                <a:tc>
                  <a:txBody>
                    <a:bodyPr/>
                    <a:lstStyle/>
                    <a:p>
                      <a:r>
                        <a:rPr lang="hi-IN" dirty="0" smtClean="0"/>
                        <a:t>शिक्षा एवं कौशल विकास</a:t>
                      </a:r>
                      <a:endParaRPr lang="en-US" dirty="0"/>
                    </a:p>
                  </a:txBody>
                  <a:tcPr marL="91441" marR="91441"/>
                </a:tc>
                <a:tc>
                  <a:txBody>
                    <a:bodyPr/>
                    <a:lstStyle/>
                    <a:p>
                      <a:r>
                        <a:rPr lang="en-US" dirty="0" smtClean="0"/>
                        <a:t>Skill development </a:t>
                      </a:r>
                      <a:r>
                        <a:rPr lang="en-US" dirty="0" err="1" smtClean="0"/>
                        <a:t>centres</a:t>
                      </a:r>
                      <a:r>
                        <a:rPr lang="en-US" dirty="0" smtClean="0"/>
                        <a:t> </a:t>
                      </a:r>
                      <a:r>
                        <a:rPr lang="hi-IN" dirty="0" smtClean="0"/>
                        <a:t>और कुछ </a:t>
                      </a:r>
                      <a:r>
                        <a:rPr lang="en-US" dirty="0" smtClean="0"/>
                        <a:t>educational infrastructure projects,</a:t>
                      </a:r>
                      <a:r>
                        <a:rPr lang="hi-IN" b="1" dirty="0" smtClean="0"/>
                        <a:t> व्यावसायिक प्रशिक्षण (</a:t>
                      </a:r>
                      <a:r>
                        <a:rPr lang="en-US" b="1" dirty="0" smtClean="0"/>
                        <a:t>ITIs) </a:t>
                      </a:r>
                      <a:r>
                        <a:rPr lang="hi-IN" b="1" dirty="0" smtClean="0"/>
                        <a:t>में सुधार (</a:t>
                      </a:r>
                      <a:r>
                        <a:rPr lang="en-US" b="1" dirty="0" smtClean="0"/>
                        <a:t>Skill Development),</a:t>
                      </a:r>
                      <a:r>
                        <a:rPr lang="hi-IN" dirty="0" smtClean="0"/>
                        <a:t> आधुनिक मशीनरी से लैस करने और 21वीं सदी के उद्योगों के अनुसार कार्यबल तैयार करने के लिए </a:t>
                      </a:r>
                      <a:r>
                        <a:rPr lang="en-US" dirty="0" smtClean="0"/>
                        <a:t>PPP </a:t>
                      </a:r>
                      <a:r>
                        <a:rPr lang="hi-IN" dirty="0" smtClean="0"/>
                        <a:t>मॉडल का सहारा लिया जा रहा है। इसका कारण उद्योग जगत (</a:t>
                      </a:r>
                      <a:r>
                        <a:rPr lang="en-US" dirty="0" smtClean="0"/>
                        <a:t>Industry Linkage) </a:t>
                      </a:r>
                      <a:r>
                        <a:rPr lang="hi-IN" dirty="0" smtClean="0"/>
                        <a:t>के साथ मिलकर शिक्षा का स्तर सुधारना है</a:t>
                      </a:r>
                      <a:endParaRPr lang="en-US" dirty="0" smtClean="0"/>
                    </a:p>
                    <a:p>
                      <a:r>
                        <a:rPr lang="hi-IN" b="1" dirty="0" smtClean="0"/>
                        <a:t>डिजिटल परीक्षा केंद्र:</a:t>
                      </a:r>
                      <a:r>
                        <a:rPr lang="hi-IN" dirty="0" smtClean="0"/>
                        <a:t> बिहार सरकार ने पीपीपी मॉडल के तहत 'बापू' और 'आदर्श' परीक्षा केंद्र स्थापित किए हैं, जिनमें हजारों कंप्यूटर लगाकर डिजिटल एग्जाम सिस्टम को बढ़ावा दिया जा रहा है। </a:t>
                      </a:r>
                      <a:endParaRPr lang="en-US" dirty="0" smtClean="0"/>
                    </a:p>
                    <a:p>
                      <a:endParaRPr lang="en-US" dirty="0"/>
                    </a:p>
                  </a:txBody>
                  <a:tcPr marL="91441" marR="91441"/>
                </a:tc>
              </a:tr>
              <a:tr h="370840">
                <a:tc>
                  <a:txBody>
                    <a:bodyPr/>
                    <a:lstStyle/>
                    <a:p>
                      <a:r>
                        <a:rPr lang="hi-IN" dirty="0" smtClean="0"/>
                        <a:t>ऊर्जा एवं अन्य</a:t>
                      </a:r>
                      <a:endParaRPr lang="en-US" dirty="0"/>
                    </a:p>
                  </a:txBody>
                  <a:tcPr marL="91441" marR="91441"/>
                </a:tc>
                <a:tc>
                  <a:txBody>
                    <a:bodyPr/>
                    <a:lstStyle/>
                    <a:p>
                      <a:r>
                        <a:rPr lang="en-US" dirty="0" smtClean="0"/>
                        <a:t>Renewable energy </a:t>
                      </a:r>
                      <a:endParaRPr lang="en-US" dirty="0"/>
                    </a:p>
                  </a:txBody>
                  <a:tcPr marL="91441" marR="91441"/>
                </a:tc>
              </a:tr>
              <a:tr h="370840">
                <a:tc>
                  <a:txBody>
                    <a:bodyPr/>
                    <a:lstStyle/>
                    <a:p>
                      <a:endParaRPr lang="en-US" dirty="0"/>
                    </a:p>
                  </a:txBody>
                  <a:tcPr marL="91441" marR="9144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i-IN" b="1" dirty="0" smtClean="0"/>
                        <a:t>सैटेलाइट टाउन</a:t>
                      </a:r>
                      <a:r>
                        <a:rPr lang="en-US" b="1" dirty="0" smtClean="0"/>
                        <a:t> </a:t>
                      </a:r>
                      <a:r>
                        <a:rPr lang="hi-IN" b="1" dirty="0" smtClean="0"/>
                        <a:t>सैटेलाइट टाउनशिप:</a:t>
                      </a:r>
                      <a:r>
                        <a:rPr lang="hi-IN" dirty="0" smtClean="0"/>
                        <a:t> शहरीकरण और औद्योगिक विकास को बढ़ावा देने के लिए बनाई जा रही आधुनिक सेटेलाइट टाउनशिप परियोजनाओं में भी निजी निवेशकों (</a:t>
                      </a:r>
                      <a:r>
                        <a:rPr lang="en-US" dirty="0" smtClean="0"/>
                        <a:t>PPP) </a:t>
                      </a:r>
                      <a:r>
                        <a:rPr lang="hi-IN" dirty="0" smtClean="0"/>
                        <a:t>को आकर्षित किया जा रहा है।</a:t>
                      </a:r>
                    </a:p>
                    <a:p>
                      <a:endParaRPr lang="en-US" dirty="0"/>
                    </a:p>
                  </a:txBody>
                  <a:tcPr marL="91441" marR="91441"/>
                </a:tc>
              </a:tr>
              <a:tr h="370840">
                <a:tc>
                  <a:txBody>
                    <a:bodyPr/>
                    <a:lstStyle/>
                    <a:p>
                      <a:endParaRPr lang="en-US" dirty="0"/>
                    </a:p>
                  </a:txBody>
                  <a:tcPr marL="91441" marR="91441"/>
                </a:tc>
                <a:tc>
                  <a:txBody>
                    <a:bodyPr/>
                    <a:lstStyle/>
                    <a:p>
                      <a:endParaRPr lang="en-US" dirty="0"/>
                    </a:p>
                  </a:txBody>
                  <a:tcPr marL="91441" marR="91441"/>
                </a:tc>
              </a:tr>
              <a:tr h="370840">
                <a:tc>
                  <a:txBody>
                    <a:bodyPr/>
                    <a:lstStyle/>
                    <a:p>
                      <a:endParaRPr lang="en-US"/>
                    </a:p>
                  </a:txBody>
                  <a:tcPr marL="91441" marR="91441"/>
                </a:tc>
                <a:tc>
                  <a:txBody>
                    <a:bodyPr/>
                    <a:lstStyle/>
                    <a:p>
                      <a:endParaRPr lang="en-US"/>
                    </a:p>
                  </a:txBody>
                  <a:tcPr marL="91441" marR="91441"/>
                </a:tc>
              </a:tr>
              <a:tr h="370840">
                <a:tc>
                  <a:txBody>
                    <a:bodyPr/>
                    <a:lstStyle/>
                    <a:p>
                      <a:endParaRPr lang="en-US"/>
                    </a:p>
                  </a:txBody>
                  <a:tcPr marL="91441" marR="91441"/>
                </a:tc>
                <a:tc>
                  <a:txBody>
                    <a:bodyPr/>
                    <a:lstStyle/>
                    <a:p>
                      <a:endParaRPr lang="en-US" dirty="0"/>
                    </a:p>
                  </a:txBody>
                  <a:tcPr marL="91441" marR="91441"/>
                </a:tc>
              </a:tr>
            </a:tbl>
          </a:graphicData>
        </a:graphic>
      </p:graphicFrame>
      <p:sp>
        <p:nvSpPr>
          <p:cNvPr id="2" name="Title 1"/>
          <p:cNvSpPr>
            <a:spLocks noGrp="1"/>
          </p:cNvSpPr>
          <p:nvPr>
            <p:ph type="title"/>
          </p:nvPr>
        </p:nvSpPr>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57200" y="1481138"/>
          <a:ext cx="8229600" cy="4525962"/>
        </p:xfrm>
        <a:graphic>
          <a:graphicData uri="http://schemas.openxmlformats.org/drawingml/2006/table">
            <a:tbl>
              <a:tblPr firstRow="1" bandRow="1">
                <a:tableStyleId>{5C22544A-7EE6-4342-B048-85BDC9FD1C3A}</a:tableStyleId>
              </a:tblPr>
              <a:tblGrid>
                <a:gridCol w="1614470"/>
                <a:gridCol w="6615130"/>
              </a:tblGrid>
              <a:tr h="370840">
                <a:tc>
                  <a:txBody>
                    <a:bodyPr/>
                    <a:lstStyle/>
                    <a:p>
                      <a:r>
                        <a:rPr lang="hi-IN" dirty="0" smtClean="0"/>
                        <a:t>मुख्य क्षेत्र</a:t>
                      </a:r>
                      <a:endParaRPr lang="en-US" dirty="0"/>
                    </a:p>
                  </a:txBody>
                  <a:tcPr/>
                </a:tc>
                <a:tc>
                  <a:txBody>
                    <a:bodyPr/>
                    <a:lstStyle/>
                    <a:p>
                      <a:r>
                        <a:rPr lang="en-US" dirty="0" smtClean="0"/>
                        <a:t>PPP </a:t>
                      </a:r>
                      <a:r>
                        <a:rPr lang="hi-IN" dirty="0" smtClean="0"/>
                        <a:t>मॉडल</a:t>
                      </a:r>
                      <a:endParaRPr lang="en-US" dirty="0"/>
                    </a:p>
                  </a:txBody>
                  <a:tcPr/>
                </a:tc>
              </a:tr>
              <a:tr h="2408881">
                <a:tc>
                  <a:txBody>
                    <a:bodyPr/>
                    <a:lstStyle/>
                    <a:p>
                      <a:r>
                        <a:rPr lang="hi-IN" b="1" dirty="0" smtClean="0"/>
                        <a:t>नागरिक उड्डयन और हवाई अड्डे </a:t>
                      </a:r>
                      <a:endParaRPr lang="en-US" dirty="0"/>
                    </a:p>
                  </a:txBody>
                  <a:tcPr/>
                </a:tc>
                <a:tc>
                  <a:txBody>
                    <a:bodyPr/>
                    <a:lstStyle/>
                    <a:p>
                      <a:r>
                        <a:rPr lang="hi-IN" b="1" u="sng" dirty="0" smtClean="0"/>
                        <a:t>बिहटा एयरपोर्ट</a:t>
                      </a:r>
                      <a:r>
                        <a:rPr lang="hi-IN" b="1" dirty="0" smtClean="0"/>
                        <a:t>:</a:t>
                      </a:r>
                      <a:r>
                        <a:rPr lang="hi-IN" dirty="0" smtClean="0"/>
                        <a:t>  बिहटा में दूसरे एयरपोर्ट टर्मिनल का निर्माण भी इसी तर्ज (</a:t>
                      </a:r>
                      <a:r>
                        <a:rPr lang="en-US" dirty="0" smtClean="0"/>
                        <a:t>DBFOT </a:t>
                      </a:r>
                      <a:r>
                        <a:rPr lang="hi-IN" dirty="0" smtClean="0"/>
                        <a:t>मोड) पर आगे बढ़ाया जा रहा है। </a:t>
                      </a:r>
                      <a:endParaRPr lang="en-US" dirty="0" smtClean="0"/>
                    </a:p>
                    <a:p>
                      <a:endParaRPr lang="en-US" dirty="0" smtClean="0"/>
                    </a:p>
                    <a:p>
                      <a:r>
                        <a:rPr lang="hi-IN" dirty="0" smtClean="0"/>
                        <a:t>बिहार में हवाई कनेक्टिविटी को बढ़ाने के लिए अंतरराष्ट्रीय स्तर के नए प्रोजेक्ट्स को हरी झंडी मिली है:</a:t>
                      </a:r>
                    </a:p>
                    <a:p>
                      <a:r>
                        <a:rPr lang="hi-IN" b="1" dirty="0" smtClean="0"/>
                        <a:t>दो नए ग्रीनफील्ड एयरपोर्ट:</a:t>
                      </a:r>
                      <a:r>
                        <a:rPr lang="hi-IN" dirty="0" smtClean="0"/>
                        <a:t> भागलपुर के पास </a:t>
                      </a:r>
                      <a:r>
                        <a:rPr lang="hi-IN" b="1" u="sng" dirty="0" smtClean="0"/>
                        <a:t>अजगैबीनाथ धाम (सुल्तानगंज)</a:t>
                      </a:r>
                      <a:r>
                        <a:rPr lang="hi-IN" dirty="0" smtClean="0"/>
                        <a:t> और सारण जिले के </a:t>
                      </a:r>
                      <a:r>
                        <a:rPr lang="hi-IN" b="1" dirty="0" smtClean="0"/>
                        <a:t>सोनपुर</a:t>
                      </a:r>
                      <a:r>
                        <a:rPr lang="hi-IN" dirty="0" smtClean="0"/>
                        <a:t> में दो बड़े हवाई अड्डे </a:t>
                      </a:r>
                      <a:r>
                        <a:rPr lang="en-US" dirty="0" smtClean="0"/>
                        <a:t>PPP </a:t>
                      </a:r>
                      <a:r>
                        <a:rPr lang="hi-IN" dirty="0" smtClean="0"/>
                        <a:t>मोड पर विकसित किए जा रहे हैं।</a:t>
                      </a:r>
                      <a:endParaRPr lang="en-US" dirty="0" smtClean="0"/>
                    </a:p>
                    <a:p>
                      <a:endParaRPr lang="en-US" dirty="0"/>
                    </a:p>
                  </a:txBody>
                  <a:tcPr/>
                </a:tc>
              </a:tr>
              <a:tr h="370840">
                <a:tc>
                  <a:txBody>
                    <a:bodyPr/>
                    <a:lstStyle/>
                    <a:p>
                      <a:r>
                        <a:rPr lang="hi-IN" b="1" dirty="0" smtClean="0"/>
                        <a:t> कृषि </a:t>
                      </a:r>
                      <a:endParaRPr lang="en-US" dirty="0"/>
                    </a:p>
                  </a:txBody>
                  <a:tcPr/>
                </a:tc>
                <a:tc>
                  <a:txBody>
                    <a:bodyPr/>
                    <a:lstStyle/>
                    <a:p>
                      <a:r>
                        <a:rPr lang="hi-IN" b="1" dirty="0" smtClean="0"/>
                        <a:t>शहरी अवसंरचना और कृषि (</a:t>
                      </a:r>
                      <a:r>
                        <a:rPr lang="en-US" b="1" dirty="0" smtClean="0"/>
                        <a:t>Urban Infrastructure &amp; Agriculture-</a:t>
                      </a:r>
                      <a:r>
                        <a:rPr lang="hi-IN" b="1" dirty="0" smtClean="0"/>
                        <a:t>अनाज के आधुनिक साइलो (</a:t>
                      </a:r>
                      <a:r>
                        <a:rPr lang="en-US" b="1" dirty="0" smtClean="0"/>
                        <a:t>Food Grain Silos):</a:t>
                      </a:r>
                      <a:r>
                        <a:rPr lang="en-US" dirty="0" smtClean="0"/>
                        <a:t> </a:t>
                      </a:r>
                      <a:r>
                        <a:rPr lang="hi-IN" dirty="0" smtClean="0"/>
                        <a:t>किसानों के अनाज भंडारण के लिए कैमूर, बक्सर और कटिहार में आधुनिक अनाज गोदाम (</a:t>
                      </a:r>
                      <a:r>
                        <a:rPr lang="en-US" dirty="0" smtClean="0"/>
                        <a:t>Silos) </a:t>
                      </a:r>
                      <a:r>
                        <a:rPr lang="hi-IN" dirty="0" smtClean="0"/>
                        <a:t>का विकास किया जा रहा है</a:t>
                      </a:r>
                      <a:endParaRPr lang="en-US" dirty="0"/>
                    </a:p>
                  </a:txBody>
                  <a:tcPr/>
                </a:tc>
              </a:tr>
              <a:tr h="370840">
                <a:tc>
                  <a:txBody>
                    <a:bodyPr/>
                    <a:lstStyle/>
                    <a:p>
                      <a:endParaRPr lang="en-US" dirty="0"/>
                    </a:p>
                  </a:txBody>
                  <a:tcPr/>
                </a:tc>
                <a:tc>
                  <a:txBody>
                    <a:bodyPr/>
                    <a:lstStyle/>
                    <a:p>
                      <a:endParaRPr lang="en-US" dirty="0"/>
                    </a:p>
                  </a:txBody>
                  <a:tcPr/>
                </a:tc>
              </a:tr>
            </a:tbl>
          </a:graphicData>
        </a:graphic>
      </p:graphicFrame>
      <p:sp>
        <p:nvSpPr>
          <p:cNvPr id="2" name="Title 1"/>
          <p:cNvSpPr>
            <a:spLocks noGrp="1"/>
          </p:cNvSpPr>
          <p:nvPr>
            <p:ph type="title"/>
          </p:nvPr>
        </p:nvSpPr>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481138"/>
          <a:ext cx="8229600" cy="4525962"/>
        </p:xfrm>
        <a:graphic>
          <a:graphicData uri="http://schemas.openxmlformats.org/drawingml/2006/table">
            <a:tbl>
              <a:tblPr firstRow="1" bandRow="1">
                <a:tableStyleId>{5C22544A-7EE6-4342-B048-85BDC9FD1C3A}</a:tableStyleId>
              </a:tblPr>
              <a:tblGrid>
                <a:gridCol w="2257412"/>
                <a:gridCol w="5972188"/>
              </a:tblGrid>
              <a:tr h="370840">
                <a:tc>
                  <a:txBody>
                    <a:bodyPr/>
                    <a:lstStyle/>
                    <a:p>
                      <a:endParaRPr lang="en-US" dirty="0"/>
                    </a:p>
                  </a:txBody>
                  <a:tcPr/>
                </a:tc>
                <a:tc>
                  <a:txBody>
                    <a:bodyPr/>
                    <a:lstStyle/>
                    <a:p>
                      <a:endParaRPr lang="en-US"/>
                    </a:p>
                  </a:txBody>
                  <a:tcPr/>
                </a:tc>
              </a:tr>
              <a:tr h="370840">
                <a:tc>
                  <a:txBody>
                    <a:bodyPr/>
                    <a:lstStyle/>
                    <a:p>
                      <a:r>
                        <a:rPr lang="hi-IN" dirty="0" smtClean="0"/>
                        <a:t>शहरी विकास</a:t>
                      </a:r>
                      <a:endParaRPr lang="en-US" dirty="0"/>
                    </a:p>
                  </a:txBody>
                  <a:tcPr/>
                </a:tc>
                <a:tc>
                  <a:txBody>
                    <a:bodyPr/>
                    <a:lstStyle/>
                    <a:p>
                      <a:r>
                        <a:rPr lang="en-US" dirty="0" smtClean="0"/>
                        <a:t>Urban infrastructure </a:t>
                      </a:r>
                      <a:r>
                        <a:rPr lang="hi-IN" dirty="0" smtClean="0"/>
                        <a:t>बस टर्मिनल/</a:t>
                      </a:r>
                      <a:r>
                        <a:rPr lang="en-US" dirty="0" smtClean="0"/>
                        <a:t>ISBT </a:t>
                      </a:r>
                      <a:r>
                        <a:rPr lang="hi-IN" dirty="0" smtClean="0"/>
                        <a:t>पार्किंग, </a:t>
                      </a:r>
                      <a:r>
                        <a:rPr lang="en-US" dirty="0" smtClean="0"/>
                        <a:t>commercial complexes  </a:t>
                      </a:r>
                      <a:r>
                        <a:rPr lang="hi-IN" dirty="0" smtClean="0"/>
                        <a:t>पटना समेत विभिन्न शहरों में ट्रैफिक सुधार और वाहन पार्किंग की समस्या से निपटने के लिए मल्टीलेवल पार्किंग और फुट ओवरब्रिज जैसी शहरी परियोजनाएं पीपीपी मोड पर प्रस्तावित हैं।पटना मेट्रो, ठोस कचरा प्रबंधन (</a:t>
                      </a:r>
                      <a:r>
                        <a:rPr lang="en-US" dirty="0" smtClean="0"/>
                        <a:t>Solid Waste Management) </a:t>
                      </a:r>
                      <a:r>
                        <a:rPr lang="hi-IN" dirty="0" smtClean="0"/>
                        <a:t>और इलेक्ट्रिक बसों के परिचालन में पीपीपी मोड का विस्तार किया जा रहा है।</a:t>
                      </a:r>
                      <a:endParaRPr lang="en-US" dirty="0" smtClean="0"/>
                    </a:p>
                  </a:txBody>
                  <a:tcPr/>
                </a:tc>
              </a:tr>
              <a:tr h="370840">
                <a:tc>
                  <a:txBody>
                    <a:bodyPr/>
                    <a:lstStyle/>
                    <a:p>
                      <a:r>
                        <a:rPr lang="hi-IN" b="1" dirty="0" smtClean="0"/>
                        <a:t>परिवहन</a:t>
                      </a:r>
                      <a:endParaRPr lang="en-US" dirty="0"/>
                    </a:p>
                  </a:txBody>
                  <a:tcPr marL="91441" marR="91441"/>
                </a:tc>
                <a:tc>
                  <a:txBody>
                    <a:bodyPr/>
                    <a:lstStyle/>
                    <a:p>
                      <a:r>
                        <a:rPr lang="hi-IN" b="1" dirty="0" smtClean="0"/>
                        <a:t>शहरी परिवहन:</a:t>
                      </a:r>
                      <a:r>
                        <a:rPr lang="hi-IN" dirty="0" smtClean="0"/>
                        <a:t> पटना और राज्य के अन्य प्रमुख शहरों में सार्वजनिक परिवहन के लिए </a:t>
                      </a:r>
                      <a:r>
                        <a:rPr lang="hi-IN" b="1" dirty="0" smtClean="0"/>
                        <a:t>400 इलेक्ट्रिक एसी बसें</a:t>
                      </a:r>
                      <a:r>
                        <a:rPr lang="hi-IN" dirty="0" smtClean="0"/>
                        <a:t> (</a:t>
                      </a:r>
                      <a:r>
                        <a:rPr lang="en-US" dirty="0" smtClean="0"/>
                        <a:t>E-Buses) </a:t>
                      </a:r>
                      <a:r>
                        <a:rPr lang="hi-IN" dirty="0" smtClean="0"/>
                        <a:t>चलाने का समझौता निजी ऑपरेटरों के साथ किया गया है। </a:t>
                      </a:r>
                      <a:endParaRPr lang="en-US" dirty="0"/>
                    </a:p>
                  </a:txBody>
                  <a:tcPr marL="91441" marR="91441"/>
                </a:tc>
              </a:tr>
              <a:tr h="370840">
                <a:tc>
                  <a:txBody>
                    <a:bodyPr/>
                    <a:lstStyle/>
                    <a:p>
                      <a:endParaRPr lang="en-US"/>
                    </a:p>
                  </a:txBody>
                  <a:tcPr/>
                </a:tc>
                <a:tc>
                  <a:txBody>
                    <a:bodyPr/>
                    <a:lstStyle/>
                    <a:p>
                      <a:endParaRPr lang="en-US"/>
                    </a:p>
                  </a:txBody>
                  <a:tcPr/>
                </a:tc>
              </a:tr>
            </a:tbl>
          </a:graphicData>
        </a:graphic>
      </p:graphicFrame>
      <p:sp>
        <p:nvSpPr>
          <p:cNvPr id="2" name="Title 1"/>
          <p:cNvSpPr>
            <a:spLocks noGrp="1"/>
          </p:cNvSpPr>
          <p:nvPr>
            <p:ph type="title"/>
          </p:nvPr>
        </p:nvSpPr>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b="1" dirty="0" smtClean="0"/>
              <a:t>5. </a:t>
            </a:r>
            <a:r>
              <a:rPr lang="hi-IN" b="1" dirty="0" smtClean="0">
                <a:solidFill>
                  <a:srgbClr val="FF0000"/>
                </a:solidFill>
              </a:rPr>
              <a:t>पारदर्शिता और निविदा (</a:t>
            </a:r>
            <a:r>
              <a:rPr lang="en-US" b="1" dirty="0" smtClean="0">
                <a:solidFill>
                  <a:srgbClr val="FF0000"/>
                </a:solidFill>
              </a:rPr>
              <a:t>Tendering)</a:t>
            </a:r>
          </a:p>
          <a:p>
            <a:r>
              <a:rPr lang="hi-IN" dirty="0" smtClean="0">
                <a:solidFill>
                  <a:srgbClr val="FF0000"/>
                </a:solidFill>
              </a:rPr>
              <a:t>पीपीपी गाइडलाइंस के अनुसार, सभी निजी भागीदारों का चयन पूरी तरह से पारदर्शी </a:t>
            </a:r>
            <a:r>
              <a:rPr lang="hi-IN" b="1" dirty="0" smtClean="0">
                <a:solidFill>
                  <a:srgbClr val="FF0000"/>
                </a:solidFill>
              </a:rPr>
              <a:t>प्रतिस्पर्धी बोली (</a:t>
            </a:r>
            <a:r>
              <a:rPr lang="en-US" b="1" dirty="0" smtClean="0">
                <a:solidFill>
                  <a:srgbClr val="FF0000"/>
                </a:solidFill>
              </a:rPr>
              <a:t>Competitive Bidding)</a:t>
            </a:r>
            <a:r>
              <a:rPr lang="en-US" dirty="0" smtClean="0">
                <a:solidFill>
                  <a:srgbClr val="FF0000"/>
                </a:solidFill>
              </a:rPr>
              <a:t> </a:t>
            </a:r>
            <a:r>
              <a:rPr lang="hi-IN" dirty="0" smtClean="0">
                <a:solidFill>
                  <a:srgbClr val="FF0000"/>
                </a:solidFill>
              </a:rPr>
              <a:t>और ई-टेंडरिंग प्रक्रिया के माध्यम से किया जाता है।</a:t>
            </a:r>
          </a:p>
          <a:p>
            <a:r>
              <a:rPr lang="hi-IN" dirty="0" smtClean="0">
                <a:solidFill>
                  <a:srgbClr val="FF0000"/>
                </a:solidFill>
              </a:rPr>
              <a:t>तकनीकी और वित्तीय व्यवहार्यता रिपोर्ट (</a:t>
            </a:r>
            <a:r>
              <a:rPr lang="en-US" dirty="0" smtClean="0">
                <a:solidFill>
                  <a:srgbClr val="FF0000"/>
                </a:solidFill>
              </a:rPr>
              <a:t>DPR) </a:t>
            </a:r>
            <a:r>
              <a:rPr lang="hi-IN" dirty="0" smtClean="0">
                <a:solidFill>
                  <a:srgbClr val="FF0000"/>
                </a:solidFill>
              </a:rPr>
              <a:t>तैयार करने के लिए सरकार द्वारा पैनल में शामिल ट्रांजेक्शन सलाहकारों (</a:t>
            </a:r>
            <a:r>
              <a:rPr lang="en-US" dirty="0" smtClean="0">
                <a:solidFill>
                  <a:srgbClr val="FF0000"/>
                </a:solidFill>
              </a:rPr>
              <a:t>Transaction Advisors) </a:t>
            </a:r>
            <a:r>
              <a:rPr lang="hi-IN" dirty="0" smtClean="0">
                <a:solidFill>
                  <a:srgbClr val="FF0000"/>
                </a:solidFill>
              </a:rPr>
              <a:t>की मदद ली जा</a:t>
            </a:r>
            <a:r>
              <a:rPr lang="hi-IN" dirty="0" smtClean="0"/>
              <a:t>ती है</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b="1" dirty="0" smtClean="0">
                <a:solidFill>
                  <a:srgbClr val="FF0000"/>
                </a:solidFill>
              </a:rPr>
              <a:t>मुख्य उद्देश्य:</a:t>
            </a:r>
            <a:r>
              <a:rPr lang="hi-IN" dirty="0" smtClean="0">
                <a:solidFill>
                  <a:srgbClr val="FF0000"/>
                </a:solidFill>
              </a:rPr>
              <a:t> राज्य में भौतिक और सामाजिक बुनियादी ढांचे (अवसंरचना) का तेजी से विकास करना।</a:t>
            </a:r>
          </a:p>
          <a:p>
            <a:r>
              <a:rPr lang="hi-IN" b="1" dirty="0" smtClean="0">
                <a:solidFill>
                  <a:srgbClr val="FF0000"/>
                </a:solidFill>
              </a:rPr>
              <a:t>निजी भागीदारी:</a:t>
            </a:r>
            <a:r>
              <a:rPr lang="hi-IN" dirty="0" smtClean="0">
                <a:solidFill>
                  <a:srgbClr val="FF0000"/>
                </a:solidFill>
              </a:rPr>
              <a:t> परियोजनाओं के डिजाइन, वित्तपोषण (फंडिंग) और निर्माण कार्य में निजी क्षेत्र (</a:t>
            </a:r>
            <a:r>
              <a:rPr lang="en-US" dirty="0" smtClean="0">
                <a:solidFill>
                  <a:srgbClr val="FF0000"/>
                </a:solidFill>
              </a:rPr>
              <a:t>Private Sector) </a:t>
            </a:r>
            <a:r>
              <a:rPr lang="hi-IN" dirty="0" smtClean="0">
                <a:solidFill>
                  <a:srgbClr val="FF0000"/>
                </a:solidFill>
              </a:rPr>
              <a:t>की भागीदारी को बढ़ावा देना।</a:t>
            </a:r>
          </a:p>
          <a:p>
            <a:r>
              <a:rPr lang="hi-IN" b="1" dirty="0" smtClean="0">
                <a:solidFill>
                  <a:srgbClr val="FF0000"/>
                </a:solidFill>
              </a:rPr>
              <a:t>पीपीपी (</a:t>
            </a:r>
            <a:r>
              <a:rPr lang="en-US" b="1" dirty="0" smtClean="0">
                <a:solidFill>
                  <a:srgbClr val="FF0000"/>
                </a:solidFill>
              </a:rPr>
              <a:t>PPP) </a:t>
            </a:r>
            <a:r>
              <a:rPr lang="hi-IN" b="1" dirty="0" smtClean="0">
                <a:solidFill>
                  <a:srgbClr val="FF0000"/>
                </a:solidFill>
              </a:rPr>
              <a:t>एजेंसी:</a:t>
            </a:r>
            <a:r>
              <a:rPr lang="hi-IN" dirty="0" smtClean="0">
                <a:solidFill>
                  <a:srgbClr val="FF0000"/>
                </a:solidFill>
              </a:rPr>
              <a:t> यह राज्य में पब्लिक-प्राइवेट पार्टनरशिप (</a:t>
            </a:r>
            <a:r>
              <a:rPr lang="en-US" dirty="0" smtClean="0">
                <a:solidFill>
                  <a:srgbClr val="FF0000"/>
                </a:solidFill>
              </a:rPr>
              <a:t>Public-Private Partnership) </a:t>
            </a:r>
            <a:r>
              <a:rPr lang="hi-IN" dirty="0" smtClean="0">
                <a:solidFill>
                  <a:srgbClr val="FF0000"/>
                </a:solidFill>
              </a:rPr>
              <a:t>पहलों के लिए मुख्य नोडल एजेंसी के रूप में कार्य करती है।</a:t>
            </a:r>
          </a:p>
          <a:p>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hi-IN" dirty="0" smtClean="0"/>
              <a:t>सी भी पब्लिक प्राइवेट पार्टनरशिप (</a:t>
            </a:r>
            <a:r>
              <a:rPr lang="en-US" dirty="0" smtClean="0"/>
              <a:t>PPP) </a:t>
            </a:r>
            <a:r>
              <a:rPr lang="hi-IN" dirty="0" smtClean="0"/>
              <a:t>प्रोजेक्ट को शुरू करने के मुख्य स्टेप्स नीचे दिए गए हैं</a:t>
            </a:r>
            <a:endParaRPr lang="en-US" dirty="0" smtClean="0"/>
          </a:p>
          <a:p>
            <a:r>
              <a:rPr lang="hi-IN" dirty="0" smtClean="0"/>
              <a:t>:प्रोजेक्ट की पहचान और प्राथमिकता</a:t>
            </a:r>
            <a:endParaRPr lang="en-US" dirty="0" smtClean="0"/>
          </a:p>
          <a:p>
            <a:r>
              <a:rPr lang="en-US" dirty="0" smtClean="0"/>
              <a:t>ii. </a:t>
            </a:r>
            <a:r>
              <a:rPr lang="hi-IN" dirty="0" smtClean="0"/>
              <a:t>प्री-फीजिबिलिटी</a:t>
            </a:r>
            <a:endParaRPr lang="en-US" dirty="0" smtClean="0"/>
          </a:p>
          <a:p>
            <a:r>
              <a:rPr lang="en-US" dirty="0" err="1" smtClean="0"/>
              <a:t>ili</a:t>
            </a:r>
            <a:r>
              <a:rPr lang="en-US" dirty="0" smtClean="0"/>
              <a:t>. </a:t>
            </a:r>
            <a:r>
              <a:rPr lang="hi-IN" dirty="0" smtClean="0"/>
              <a:t>प्रोजेक्ट्स का मूल्यांकन और 'कॉन्सेप्चुअल अप्रूवल</a:t>
            </a:r>
            <a:endParaRPr lang="en-US" dirty="0" smtClean="0"/>
          </a:p>
          <a:p>
            <a:r>
              <a:rPr lang="en-US" dirty="0" smtClean="0"/>
              <a:t>iv. </a:t>
            </a:r>
            <a:r>
              <a:rPr lang="hi-IN" dirty="0" smtClean="0"/>
              <a:t>टेक्नो-इकोनॉमिक फीजिबिलिटी रिपोर्ट तैयार करना</a:t>
            </a:r>
            <a:endParaRPr lang="en-US" dirty="0" smtClean="0"/>
          </a:p>
          <a:p>
            <a:r>
              <a:rPr lang="en-US" dirty="0" smtClean="0"/>
              <a:t>V. </a:t>
            </a:r>
            <a:r>
              <a:rPr lang="hi-IN" dirty="0" smtClean="0"/>
              <a:t>बिड प्रोसेस तैयार करना और 'इन-प्रिंसिपल' अप्रूवल</a:t>
            </a:r>
            <a:endParaRPr lang="en-US" dirty="0" smtClean="0"/>
          </a:p>
          <a:p>
            <a:r>
              <a:rPr lang="en-US" dirty="0" smtClean="0"/>
              <a:t>vi. </a:t>
            </a:r>
            <a:r>
              <a:rPr lang="hi-IN" dirty="0" smtClean="0"/>
              <a:t>रनिंग बिड प्रोसेस</a:t>
            </a:r>
            <a:endParaRPr lang="en-US" dirty="0" smtClean="0"/>
          </a:p>
          <a:p>
            <a:r>
              <a:rPr lang="en-US" dirty="0" smtClean="0"/>
              <a:t>vil. </a:t>
            </a:r>
            <a:r>
              <a:rPr lang="hi-IN" dirty="0" smtClean="0"/>
              <a:t>फाइनल अप्रूवल और कॉन्ट्रैक्ट देना</a:t>
            </a:r>
            <a:endParaRPr lang="en-US" dirty="0" smtClean="0"/>
          </a:p>
          <a:p>
            <a:r>
              <a:rPr lang="en-US" dirty="0" smtClean="0"/>
              <a:t>viii. </a:t>
            </a:r>
            <a:r>
              <a:rPr lang="hi-IN" dirty="0" smtClean="0"/>
              <a:t>पहले बताई गई शर्तों को पूरा करना</a:t>
            </a: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dirty="0" smtClean="0"/>
              <a:t>किसी सरकारी एजेंसी या स्थानीय प्राधिकरण के अनुरोध पर </a:t>
            </a:r>
            <a:r>
              <a:rPr lang="en-US" dirty="0" smtClean="0"/>
              <a:t>IDA,* IDA, </a:t>
            </a:r>
            <a:r>
              <a:rPr lang="hi-IN" dirty="0" smtClean="0"/>
              <a:t>अपनी ओर से।प्रोजेक्ट की पहचान के बाद, अगले कदमों के लिए आम तौर पर कंसल्टेंट्स की मदद की ज़रूरत होती है, जिन्हें ट्रांज़ैक्शन एडवाइज़र कहा जाता है। </a:t>
            </a:r>
            <a:endParaRPr lang="en-US" dirty="0" smtClean="0"/>
          </a:p>
          <a:p>
            <a:r>
              <a:rPr lang="hi-IN" dirty="0" smtClean="0"/>
              <a:t>सरकारी एजेंसियां ​​या स्थानीय प्राधिकरण अपने ट्रांज़ैक्शन एडवाइज़र खुद चुन सकते हैं (खुले विज्ञापन के ज़रिए या </a:t>
            </a:r>
            <a:r>
              <a:rPr lang="en-US" dirty="0" smtClean="0"/>
              <a:t>IDA </a:t>
            </a:r>
            <a:r>
              <a:rPr lang="hi-IN" dirty="0" smtClean="0"/>
              <a:t>द्वारा तैयार किए गए ट्रांज़ैक्शन एडवाइज़र के पैनल से, अगर कोई हो), या वे </a:t>
            </a:r>
            <a:r>
              <a:rPr lang="en-US" dirty="0" smtClean="0"/>
              <a:t>IDA </a:t>
            </a:r>
            <a:r>
              <a:rPr lang="hi-IN" dirty="0" smtClean="0"/>
              <a:t>से संपर्क कर सकते हैं ताकि </a:t>
            </a:r>
            <a:r>
              <a:rPr lang="en-US" dirty="0" smtClean="0"/>
              <a:t>IDA </a:t>
            </a:r>
            <a:r>
              <a:rPr lang="hi-IN" dirty="0" smtClean="0"/>
              <a:t>द्वारा चुने गए/नियुक्त ट्रांज़ैक्शन एडवाइज़र की मदद से अगले कदम उठाए जा सकें।</a:t>
            </a: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hi-IN" dirty="0" smtClean="0"/>
              <a:t>दोनों ही मामलों में, संबंधित एजेंसी या स्थानीय प्राधिकरण की ज़िम्मेदारी होगी कि वे विभाग या राज्य कैबिनेट से मंज़ूरी लें।</a:t>
            </a:r>
            <a:r>
              <a:rPr lang="en-US" dirty="0" smtClean="0"/>
              <a:t> </a:t>
            </a:r>
          </a:p>
          <a:p>
            <a:r>
              <a:rPr lang="hi-IN" dirty="0" smtClean="0"/>
              <a:t>प्री-फ़िज़िबिलिटी (संभाव्यता-पूर्व जांच):- आम तौर पर, चुने गए प्रोजेक्ट्स की व्यवहार्यता (</a:t>
            </a:r>
            <a:r>
              <a:rPr lang="en-US" dirty="0" smtClean="0"/>
              <a:t>viability) </a:t>
            </a:r>
            <a:r>
              <a:rPr lang="hi-IN" dirty="0" smtClean="0"/>
              <a:t>की जांच करने के लिए प्री-फ़िज़िबिलिटी स्टडीज़ करने की ज़रूरत होती है।</a:t>
            </a:r>
            <a:endParaRPr lang="en-US" dirty="0" smtClean="0"/>
          </a:p>
          <a:p>
            <a:r>
              <a:rPr lang="hi-IN" dirty="0" smtClean="0"/>
              <a:t>प्री-फ़िज़िबिलिटी का मूल्यांकन और "कॉन्सेप्टुअल" मंज़ूरी:- प्री-फ़िज़िबिलिटी रिपोर्ट तैयार होने के बाद, इसे </a:t>
            </a:r>
            <a:r>
              <a:rPr lang="en-US" dirty="0" smtClean="0"/>
              <a:t>IDA </a:t>
            </a:r>
            <a:r>
              <a:rPr lang="hi-IN" dirty="0" smtClean="0"/>
              <a:t>के बोर्ड के सामने रखा जाएगा...</a:t>
            </a: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t>बिहार में गुणवत्तापूर्ण स्वास्थ्य सेवाओं के विस्तार की दिशा में एक महत्वपूर्ण निर्णय लिया गया है। पीपीपी मॉडल के तहत राज्य के 16 चिकित्सा महाविद्यालय एवं अस्पतालों (डेंटल कॉलेज एवं अस्पताल सहित) के संचालन हेतु ट्रांजैक्शन एडवाइजर के रूप में पीडब्ल्यूसी को नियुक्त करने की प्रशासनिक स्वीकृति प्रदान की गई है। इस पहल से राज्य में आधुनिक स्वास्थ्य सुविधाओं को और मजबूती मिलेगी तथा आम नागरिकों को बेहतर चिकित्सा सेवाएं उपलब्ध होंगी। </a:t>
            </a:r>
            <a:br>
              <a:rPr lang="hi-IN" dirty="0" smtClean="0"/>
            </a:b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t>प्राइवेट सेक्टर की क्षमता का इस्तेमाल करने के लिए, सरकार ने </a:t>
            </a:r>
            <a:r>
              <a:rPr lang="en-US" dirty="0" smtClean="0"/>
              <a:t>PPP </a:t>
            </a:r>
            <a:r>
              <a:rPr lang="hi-IN" dirty="0" smtClean="0"/>
              <a:t>के ज़रिए इंफ्रास्ट्रक्चर डेवलपमेंट में उन्हें आकर्षित करने के लिए नीतियां बनाई हैं।</a:t>
            </a:r>
            <a:endParaRPr lang="en-US" dirty="0" smtClean="0"/>
          </a:p>
          <a:p>
            <a:r>
              <a:rPr lang="hi-IN" dirty="0" smtClean="0"/>
              <a:t> ‘</a:t>
            </a:r>
            <a:r>
              <a:rPr lang="en-US" dirty="0" smtClean="0">
                <a:solidFill>
                  <a:srgbClr val="C00000"/>
                </a:solidFill>
              </a:rPr>
              <a:t>PPP </a:t>
            </a:r>
            <a:r>
              <a:rPr lang="hi-IN" dirty="0" smtClean="0">
                <a:solidFill>
                  <a:srgbClr val="C00000"/>
                </a:solidFill>
              </a:rPr>
              <a:t>एक ऐसा प्रोजेक्ट है जो एक तरफ़ सरकार या कानूनी संस्था और दूसरी तरफ़ प्राइवेट सेक्टर की कंपनी के बीच कॉन्ट्रैक्ट या कंसेशन एग्रीमेंट (</a:t>
            </a:r>
            <a:r>
              <a:rPr lang="en-US" dirty="0" smtClean="0">
                <a:solidFill>
                  <a:srgbClr val="C00000"/>
                </a:solidFill>
              </a:rPr>
              <a:t>CA) </a:t>
            </a:r>
            <a:r>
              <a:rPr lang="hi-IN" dirty="0" smtClean="0">
                <a:solidFill>
                  <a:srgbClr val="C00000"/>
                </a:solidFill>
              </a:rPr>
              <a:t>पर आधारित होता है, जिसका मकसद यूज़र चार्ज के भुगतान पर इंफ्रास्ट्रक्चर सर्विस देना है</a:t>
            </a:r>
            <a:endParaRPr lang="en-US" dirty="0">
              <a:solidFill>
                <a:srgbClr val="C00000"/>
              </a:solidFill>
            </a:endParaRPr>
          </a:p>
        </p:txBody>
      </p:sp>
      <p:sp>
        <p:nvSpPr>
          <p:cNvPr id="2" name="Title 1"/>
          <p:cNvSpPr>
            <a:spLocks noGrp="1"/>
          </p:cNvSpPr>
          <p:nvPr>
            <p:ph type="title"/>
          </p:nvPr>
        </p:nvSpPr>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hi-IN" dirty="0" smtClean="0">
                <a:solidFill>
                  <a:srgbClr val="FF0000"/>
                </a:solidFill>
              </a:rPr>
              <a:t>बड़े बंदरगाहों में प्राइवेट सेक्टर की भागीदारी के लिए बड़े बंदरगाह ट्रस्टों द्वारा पालन किए जाने वाले दिशा-निर्देश जारी किए गए (अक्टूबर 1996);</a:t>
            </a:r>
            <a:endParaRPr lang="en-US" dirty="0" smtClean="0">
              <a:solidFill>
                <a:srgbClr val="FF0000"/>
              </a:solidFill>
            </a:endParaRPr>
          </a:p>
          <a:p>
            <a:r>
              <a:rPr lang="hi-IN" dirty="0" smtClean="0">
                <a:solidFill>
                  <a:srgbClr val="FF0000"/>
                </a:solidFill>
              </a:rPr>
              <a:t> इंफ्रास्ट्रक्चर में पब्लिक-प्राइवेट पार्टनरशिप (</a:t>
            </a:r>
            <a:r>
              <a:rPr lang="en-US" dirty="0" smtClean="0">
                <a:solidFill>
                  <a:srgbClr val="FF0000"/>
                </a:solidFill>
              </a:rPr>
              <a:t>PPP) </a:t>
            </a:r>
            <a:r>
              <a:rPr lang="hi-IN" dirty="0" smtClean="0">
                <a:solidFill>
                  <a:srgbClr val="FF0000"/>
                </a:solidFill>
              </a:rPr>
              <a:t>को फाइनेंशियल सपोर्ट देने की एक स्कीम को मंज़ूरी दी गई (जुलाई 2005)। </a:t>
            </a:r>
            <a:endParaRPr lang="en-US" dirty="0" smtClean="0">
              <a:solidFill>
                <a:srgbClr val="FF0000"/>
              </a:solidFill>
            </a:endParaRPr>
          </a:p>
          <a:p>
            <a:r>
              <a:rPr lang="hi-IN" dirty="0" smtClean="0">
                <a:solidFill>
                  <a:srgbClr val="FF0000"/>
                </a:solidFill>
              </a:rPr>
              <a:t>इसे सालाना योजनाओं के बजट प्रावधानों से वित्त मंत्रालय (</a:t>
            </a:r>
            <a:r>
              <a:rPr lang="en-US" dirty="0" err="1" smtClean="0">
                <a:solidFill>
                  <a:srgbClr val="FF0000"/>
                </a:solidFill>
              </a:rPr>
              <a:t>MoF</a:t>
            </a:r>
            <a:r>
              <a:rPr lang="en-US" dirty="0" smtClean="0">
                <a:solidFill>
                  <a:srgbClr val="FF0000"/>
                </a:solidFill>
              </a:rPr>
              <a:t>) </a:t>
            </a:r>
            <a:r>
              <a:rPr lang="hi-IN" dirty="0" smtClean="0">
                <a:solidFill>
                  <a:srgbClr val="FF0000"/>
                </a:solidFill>
              </a:rPr>
              <a:t>द्वारा हर साल चलाया जाएगा।</a:t>
            </a:r>
            <a:endParaRPr lang="en-US" dirty="0" smtClean="0">
              <a:solidFill>
                <a:srgbClr val="FF0000"/>
              </a:solidFill>
            </a:endParaRPr>
          </a:p>
          <a:p>
            <a:r>
              <a:rPr lang="hi-IN" dirty="0" smtClean="0">
                <a:solidFill>
                  <a:srgbClr val="FF0000"/>
                </a:solidFill>
              </a:rPr>
              <a:t> कैपिटल ग्रांट के रूप में फाइनेंशियल सपोर्ट की मात्रा, जिसे 'वायबिलिटी गैप फंडिंग' (</a:t>
            </a:r>
            <a:r>
              <a:rPr lang="en-US" dirty="0" smtClean="0">
                <a:solidFill>
                  <a:srgbClr val="FF0000"/>
                </a:solidFill>
              </a:rPr>
              <a:t>VGF) </a:t>
            </a:r>
            <a:r>
              <a:rPr lang="hi-IN" dirty="0" smtClean="0">
                <a:solidFill>
                  <a:srgbClr val="FF0000"/>
                </a:solidFill>
              </a:rPr>
              <a:t>भी कहा जाता है,</a:t>
            </a:r>
            <a:endParaRPr lang="en-US" dirty="0" smtClean="0">
              <a:solidFill>
                <a:srgbClr val="FF0000"/>
              </a:solidFill>
            </a:endParaRPr>
          </a:p>
          <a:p>
            <a:r>
              <a:rPr lang="hi-IN" dirty="0" smtClean="0">
                <a:solidFill>
                  <a:srgbClr val="FF0000"/>
                </a:solidFill>
              </a:rPr>
              <a:t> कुल प्रोजेक्ट लागत का </a:t>
            </a:r>
            <a:r>
              <a:rPr lang="hi-IN" dirty="0" smtClean="0"/>
              <a:t>अधिकतम 20 प्रतिशत हो सकती है;</a:t>
            </a: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hi-IN" dirty="0" smtClean="0"/>
              <a:t>पब्लिक-प्राइवेट पार्टनरशिप अप्रेज़ल कमेटी (</a:t>
            </a:r>
            <a:r>
              <a:rPr lang="en-US" dirty="0" smtClean="0"/>
              <a:t>PPPAC) </a:t>
            </a:r>
            <a:r>
              <a:rPr lang="hi-IN" dirty="0" smtClean="0"/>
              <a:t>बनाई गई (नवंबर 2005)।</a:t>
            </a:r>
            <a:endParaRPr lang="en-US" dirty="0" smtClean="0"/>
          </a:p>
          <a:p>
            <a:r>
              <a:rPr lang="hi-IN" dirty="0" smtClean="0"/>
              <a:t> इसे कैबिनेट कमेटी ऑन इकोनॉमिक अफेयर्स (</a:t>
            </a:r>
            <a:r>
              <a:rPr lang="en-US" dirty="0" smtClean="0"/>
              <a:t>CCEA) </a:t>
            </a:r>
            <a:r>
              <a:rPr lang="hi-IN" dirty="0" smtClean="0"/>
              <a:t>ने बनाया था और डिपार्टमेंट ऑफ़ इकोनॉमिक अफेयर्स (</a:t>
            </a:r>
            <a:r>
              <a:rPr lang="en-US" dirty="0" smtClean="0"/>
              <a:t>DEA) </a:t>
            </a:r>
            <a:r>
              <a:rPr lang="hi-IN" dirty="0" smtClean="0"/>
              <a:t>इसे चलाएगा।</a:t>
            </a:r>
            <a:endParaRPr lang="en-US" dirty="0" smtClean="0"/>
          </a:p>
          <a:p>
            <a:r>
              <a:rPr lang="hi-IN" dirty="0" smtClean="0"/>
              <a:t> इसका मकसद सभी सेक्टर के </a:t>
            </a:r>
            <a:r>
              <a:rPr lang="en-US" dirty="0" smtClean="0"/>
              <a:t>PPP </a:t>
            </a:r>
            <a:r>
              <a:rPr lang="hi-IN" dirty="0" smtClean="0"/>
              <a:t>प्रोजेक्ट्स के मूल्यांकन और मंज़ूरी की प्रक्रिया को तेज़ी से पूरा करना है, जहाँ एसेट्स की कैपिटल लागत </a:t>
            </a:r>
            <a:r>
              <a:rPr lang="en-US" dirty="0" smtClean="0"/>
              <a:t>Rs.250 </a:t>
            </a:r>
            <a:r>
              <a:rPr lang="hi-IN" dirty="0" smtClean="0"/>
              <a:t>करोड़ या उससे ज़्यादा हो;</a:t>
            </a:r>
            <a:endParaRPr lang="en-US" dirty="0"/>
          </a:p>
        </p:txBody>
      </p:sp>
      <p:sp>
        <p:nvSpPr>
          <p:cNvPr id="2" name="Title 1"/>
          <p:cNvSpPr>
            <a:spLocks noGrp="1"/>
          </p:cNvSpPr>
          <p:nvPr>
            <p:ph type="title"/>
          </p:nvPr>
        </p:nvSpPr>
        <p:spPr/>
        <p:txBody>
          <a:bodyPr/>
          <a:lstStyle/>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sz="7200" dirty="0">
                <a:solidFill>
                  <a:srgbClr val="C00000"/>
                </a:solidFill>
              </a:rPr>
              <a:t>     </a:t>
            </a:r>
          </a:p>
          <a:p>
            <a:pPr>
              <a:buNone/>
            </a:pPr>
            <a:r>
              <a:rPr lang="en-US" sz="7200">
                <a:solidFill>
                  <a:srgbClr val="C00000"/>
                </a:solidFill>
              </a:rPr>
              <a:t>       THANKS</a:t>
            </a:r>
            <a:endParaRPr lang="en-US" sz="7200" dirty="0">
              <a:solidFill>
                <a:srgbClr val="C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9360</TotalTime>
  <Words>3755</Words>
  <Application>Microsoft Office PowerPoint</Application>
  <PresentationFormat>On-screen Show (4:3)</PresentationFormat>
  <Paragraphs>236</Paragraphs>
  <Slides>44</Slides>
  <Notes>2</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Concourse</vt:lpstr>
      <vt:lpstr>Slide 1</vt:lpstr>
      <vt:lpstr>           Topic</vt:lpstr>
      <vt:lpstr> By  Binod kumar sinha Sr. Audit officer (Rtd.) O/o PAG (Audit) Bihar ,Patna Member IPAI Bihar chapter</vt:lpstr>
      <vt:lpstr>'सार्वजनिक-निजी भागीदारी Public-Private Partnership (PPP)</vt:lpstr>
      <vt:lpstr>Bihar State Infrastructure Development Enabling Act, 2006 (BSIDE Act, 2006)</vt:lpstr>
      <vt:lpstr>Slide 6</vt:lpstr>
      <vt:lpstr>OBJECTIVE / उद्देश्य</vt:lpstr>
      <vt:lpstr>OBJECTIVE / उद्देश्य</vt:lpstr>
      <vt:lpstr>Slide 9</vt:lpstr>
      <vt:lpstr>Slide 10</vt:lpstr>
      <vt:lpstr>Slide 11</vt:lpstr>
      <vt:lpstr>Slide 12</vt:lpstr>
      <vt:lpstr>संस्थागत ढांचा और मंजूरी प्रक्रिया (Institutional Framework)</vt:lpstr>
      <vt:lpstr>Slide 14</vt:lpstr>
      <vt:lpstr>Slide 15</vt:lpstr>
      <vt:lpstr>Slide 16</vt:lpstr>
      <vt:lpstr>Slide 17</vt:lpstr>
      <vt:lpstr>Slide 18</vt:lpstr>
      <vt:lpstr>Type of PPP and its selection</vt:lpstr>
      <vt:lpstr>Viability Gap Funding – (VGF) व्यवहार्यता अंतर वित्तपोषण </vt:lpstr>
      <vt:lpstr>Type of PPP and its selection</vt:lpstr>
      <vt:lpstr>Design, Build, Finance, Operate and Transfer(DBFOT)</vt:lpstr>
      <vt:lpstr>continued</vt:lpstr>
      <vt:lpstr>Build-Operate-Transfer(B O T)</vt:lpstr>
      <vt:lpstr>(HAM)  Hybrid Annuity Model “ संकर/  मिश्रित  वार्षिकी मॉडल“ </vt:lpstr>
      <vt:lpstr>Slide 26</vt:lpstr>
      <vt:lpstr>Slide 27</vt:lpstr>
      <vt:lpstr>Healthcare &amp; Medical Seats Expansion</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 NARESH THAKUR</dc:creator>
  <cp:lastModifiedBy>Lenovo</cp:lastModifiedBy>
  <cp:revision>427</cp:revision>
  <cp:lastPrinted>2016-04-05T07:23:35Z</cp:lastPrinted>
  <dcterms:created xsi:type="dcterms:W3CDTF">2006-08-16T00:00:00Z</dcterms:created>
  <dcterms:modified xsi:type="dcterms:W3CDTF">2026-10-04T14:55:41Z</dcterms:modified>
</cp:coreProperties>
</file>